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329" r:id="rId4"/>
    <p:sldId id="274" r:id="rId5"/>
    <p:sldId id="275" r:id="rId6"/>
    <p:sldId id="276" r:id="rId7"/>
    <p:sldId id="277" r:id="rId8"/>
    <p:sldId id="278" r:id="rId9"/>
    <p:sldId id="279" r:id="rId10"/>
    <p:sldId id="280" r:id="rId11"/>
    <p:sldId id="281" r:id="rId12"/>
    <p:sldId id="330" r:id="rId13"/>
    <p:sldId id="282" r:id="rId14"/>
    <p:sldId id="283" r:id="rId15"/>
    <p:sldId id="284" r:id="rId16"/>
    <p:sldId id="285" r:id="rId17"/>
    <p:sldId id="286" r:id="rId18"/>
    <p:sldId id="287" r:id="rId19"/>
    <p:sldId id="331" r:id="rId20"/>
    <p:sldId id="332" r:id="rId21"/>
    <p:sldId id="289" r:id="rId22"/>
    <p:sldId id="290" r:id="rId23"/>
    <p:sldId id="292" r:id="rId24"/>
    <p:sldId id="293" r:id="rId25"/>
    <p:sldId id="295" r:id="rId26"/>
    <p:sldId id="338" r:id="rId27"/>
    <p:sldId id="296" r:id="rId28"/>
    <p:sldId id="297" r:id="rId29"/>
    <p:sldId id="337" r:id="rId30"/>
    <p:sldId id="298" r:id="rId31"/>
    <p:sldId id="299" r:id="rId32"/>
    <p:sldId id="300" r:id="rId33"/>
    <p:sldId id="301" r:id="rId34"/>
    <p:sldId id="302" r:id="rId35"/>
    <p:sldId id="306" r:id="rId36"/>
    <p:sldId id="307" r:id="rId37"/>
    <p:sldId id="310" r:id="rId38"/>
    <p:sldId id="311" r:id="rId39"/>
    <p:sldId id="312" r:id="rId40"/>
    <p:sldId id="313" r:id="rId41"/>
    <p:sldId id="335" r:id="rId42"/>
    <p:sldId id="314" r:id="rId43"/>
    <p:sldId id="336" r:id="rId44"/>
    <p:sldId id="315" r:id="rId45"/>
    <p:sldId id="316" r:id="rId46"/>
    <p:sldId id="334" r:id="rId47"/>
    <p:sldId id="317" r:id="rId48"/>
    <p:sldId id="319" r:id="rId49"/>
    <p:sldId id="320" r:id="rId50"/>
    <p:sldId id="321" r:id="rId51"/>
    <p:sldId id="322" r:id="rId52"/>
    <p:sldId id="323" r:id="rId53"/>
    <p:sldId id="324" r:id="rId54"/>
    <p:sldId id="325" r:id="rId55"/>
    <p:sldId id="326" r:id="rId56"/>
    <p:sldId id="328" r:id="rId57"/>
    <p:sldId id="339"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188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EF8E0-FB52-6346-B4A1-A43CAE78932F}" type="datetimeFigureOut">
              <a:rPr lang="en-US" smtClean="0"/>
              <a:t>11/22/2015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388354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EF8E0-FB52-6346-B4A1-A43CAE78932F}" type="datetimeFigureOut">
              <a:rPr lang="en-US" smtClean="0"/>
              <a:t>11/22/2015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567302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EF8E0-FB52-6346-B4A1-A43CAE78932F}" type="datetimeFigureOut">
              <a:rPr lang="en-US" smtClean="0"/>
              <a:t>11/22/2015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274605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EF8E0-FB52-6346-B4A1-A43CAE78932F}" type="datetimeFigureOut">
              <a:rPr lang="en-US" smtClean="0"/>
              <a:t>11/22/2015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2814008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EF8E0-FB52-6346-B4A1-A43CAE78932F}" type="datetimeFigureOut">
              <a:rPr lang="en-US" smtClean="0"/>
              <a:t>11/22/2015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160866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EF8E0-FB52-6346-B4A1-A43CAE78932F}" type="datetimeFigureOut">
              <a:rPr lang="en-US" smtClean="0"/>
              <a:t>11/22/2015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686296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EF8E0-FB52-6346-B4A1-A43CAE78932F}" type="datetimeFigureOut">
              <a:rPr lang="en-US" smtClean="0"/>
              <a:t>11/22/2015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319085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EF8E0-FB52-6346-B4A1-A43CAE78932F}" type="datetimeFigureOut">
              <a:rPr lang="en-US" smtClean="0"/>
              <a:t>11/22/2015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322058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EF8E0-FB52-6346-B4A1-A43CAE78932F}" type="datetimeFigureOut">
              <a:rPr lang="en-US" smtClean="0"/>
              <a:t>11/22/2015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428683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EF8E0-FB52-6346-B4A1-A43CAE78932F}" type="datetimeFigureOut">
              <a:rPr lang="en-US" smtClean="0"/>
              <a:t>11/22/2015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241904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EF8E0-FB52-6346-B4A1-A43CAE78932F}" type="datetimeFigureOut">
              <a:rPr lang="en-US" smtClean="0"/>
              <a:t>11/22/2015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6BDE9-232B-724A-842B-A6B498BA68CD}" type="slidenum">
              <a:rPr lang="en-US" smtClean="0"/>
              <a:t>‹#›</a:t>
            </a:fld>
            <a:endParaRPr lang="en-US"/>
          </a:p>
        </p:txBody>
      </p:sp>
    </p:spTree>
    <p:extLst>
      <p:ext uri="{BB962C8B-B14F-4D97-AF65-F5344CB8AC3E}">
        <p14:creationId xmlns:p14="http://schemas.microsoft.com/office/powerpoint/2010/main" val="60746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EF8E0-FB52-6346-B4A1-A43CAE78932F}" type="datetimeFigureOut">
              <a:rPr lang="en-US" smtClean="0"/>
              <a:t>11/22/2015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6BDE9-232B-724A-842B-A6B498BA68CD}" type="slidenum">
              <a:rPr lang="en-US" smtClean="0"/>
              <a:t>‹#›</a:t>
            </a:fld>
            <a:endParaRPr lang="en-US"/>
          </a:p>
        </p:txBody>
      </p:sp>
    </p:spTree>
    <p:extLst>
      <p:ext uri="{BB962C8B-B14F-4D97-AF65-F5344CB8AC3E}">
        <p14:creationId xmlns:p14="http://schemas.microsoft.com/office/powerpoint/2010/main" val="2240323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news.bbc.co.uk/2/hi/7745455.s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9000"/>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57555"/>
            <a:ext cx="7772400" cy="1470025"/>
          </a:xfrm>
        </p:spPr>
        <p:txBody>
          <a:bodyPr/>
          <a:lstStyle/>
          <a:p>
            <a:r>
              <a:rPr lang="ja-JP" altLang="en-US" dirty="0" smtClean="0"/>
              <a:t>日本のキリスト教殉教者</a:t>
            </a:r>
            <a:r>
              <a:rPr lang="en-US" dirty="0" smtClean="0"/>
              <a:t/>
            </a:r>
            <a:br>
              <a:rPr lang="en-US" dirty="0" smtClean="0"/>
            </a:br>
            <a:r>
              <a:rPr lang="en-US" dirty="0" smtClean="0"/>
              <a:t>Japan </a:t>
            </a:r>
            <a:r>
              <a:rPr lang="en-US" dirty="0" smtClean="0"/>
              <a:t>Christian Martyrs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Patrick Zukeran</a:t>
            </a:r>
          </a:p>
          <a:p>
            <a:r>
              <a:rPr lang="en-US" dirty="0" smtClean="0">
                <a:solidFill>
                  <a:schemeClr val="tx1"/>
                </a:solidFill>
              </a:rPr>
              <a:t>Evidence and Answers</a:t>
            </a:r>
          </a:p>
          <a:p>
            <a:r>
              <a:rPr lang="en-US" dirty="0" err="1">
                <a:solidFill>
                  <a:schemeClr val="tx1"/>
                </a:solidFill>
              </a:rPr>
              <a:t>e</a:t>
            </a:r>
            <a:r>
              <a:rPr lang="en-US" dirty="0" err="1" smtClean="0">
                <a:solidFill>
                  <a:schemeClr val="tx1"/>
                </a:solidFill>
              </a:rPr>
              <a:t>videnceandanswers.org</a:t>
            </a:r>
            <a:endParaRPr lang="en-US" dirty="0">
              <a:solidFill>
                <a:schemeClr val="tx1"/>
              </a:solidFill>
            </a:endParaRPr>
          </a:p>
        </p:txBody>
      </p:sp>
    </p:spTree>
    <p:extLst>
      <p:ext uri="{BB962C8B-B14F-4D97-AF65-F5344CB8AC3E}">
        <p14:creationId xmlns:p14="http://schemas.microsoft.com/office/powerpoint/2010/main" val="895401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3550"/>
          </a:xfrm>
        </p:spPr>
        <p:txBody>
          <a:bodyPr>
            <a:normAutofit fontScale="90000"/>
          </a:bodyPr>
          <a:lstStyle/>
          <a:p>
            <a:r>
              <a:rPr lang="en-US" dirty="0" smtClean="0"/>
              <a:t>Xavier on Buddhism</a:t>
            </a:r>
            <a:endParaRPr lang="en-US" dirty="0"/>
          </a:p>
        </p:txBody>
      </p:sp>
      <p:sp>
        <p:nvSpPr>
          <p:cNvPr id="3" name="Content Placeholder 2"/>
          <p:cNvSpPr>
            <a:spLocks noGrp="1"/>
          </p:cNvSpPr>
          <p:nvPr>
            <p:ph idx="1"/>
          </p:nvPr>
        </p:nvSpPr>
        <p:spPr>
          <a:xfrm>
            <a:off x="457200" y="968188"/>
            <a:ext cx="6184900" cy="5157975"/>
          </a:xfrm>
        </p:spPr>
        <p:txBody>
          <a:bodyPr/>
          <a:lstStyle/>
          <a:p>
            <a:pPr marL="342900" lvl="3" indent="-342900">
              <a:buFont typeface="Arial"/>
              <a:buChar char="•"/>
            </a:pPr>
            <a:r>
              <a:rPr lang="en-US" sz="2800" dirty="0" smtClean="0"/>
              <a:t>One </a:t>
            </a:r>
            <a:r>
              <a:rPr lang="en-US" sz="2800" dirty="0"/>
              <a:t>thing is very amusing, that though they take money from everybody by way of alms, they themselves never give anything to any one. I omit, for the sake of brevity, the infinite number of ways they have of getting money given to them. But I cannot help grieving and feeling indignant at all the tribute the people pay to men like these, and all the </a:t>
            </a:r>
            <a:r>
              <a:rPr lang="en-US" sz="2800" dirty="0" err="1"/>
              <a:t>honour</a:t>
            </a:r>
            <a:r>
              <a:rPr lang="en-US" sz="2800" dirty="0"/>
              <a:t> in which they hold them....</a:t>
            </a:r>
          </a:p>
          <a:p>
            <a:endParaRPr lang="en-US" dirty="0"/>
          </a:p>
        </p:txBody>
      </p:sp>
      <p:pic>
        <p:nvPicPr>
          <p:cNvPr id="4" name="Picture 3"/>
          <p:cNvPicPr>
            <a:picLocks noChangeAspect="1"/>
          </p:cNvPicPr>
          <p:nvPr/>
        </p:nvPicPr>
        <p:blipFill>
          <a:blip r:embed="rId2"/>
          <a:stretch>
            <a:fillRect/>
          </a:stretch>
        </p:blipFill>
        <p:spPr>
          <a:xfrm>
            <a:off x="6642100" y="1304595"/>
            <a:ext cx="2501900" cy="3543300"/>
          </a:xfrm>
          <a:prstGeom prst="rect">
            <a:avLst/>
          </a:prstGeom>
        </p:spPr>
      </p:pic>
    </p:spTree>
    <p:extLst>
      <p:ext uri="{BB962C8B-B14F-4D97-AF65-F5344CB8AC3E}">
        <p14:creationId xmlns:p14="http://schemas.microsoft.com/office/powerpoint/2010/main" val="1960625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3550"/>
          </a:xfrm>
        </p:spPr>
        <p:txBody>
          <a:bodyPr>
            <a:normAutofit fontScale="90000"/>
          </a:bodyPr>
          <a:lstStyle/>
          <a:p>
            <a:r>
              <a:rPr lang="en-US" dirty="0" smtClean="0"/>
              <a:t>Xavier on Buddhism</a:t>
            </a:r>
            <a:endParaRPr lang="en-US" dirty="0"/>
          </a:p>
        </p:txBody>
      </p:sp>
      <p:sp>
        <p:nvSpPr>
          <p:cNvPr id="3" name="Content Placeholder 2"/>
          <p:cNvSpPr>
            <a:spLocks noGrp="1"/>
          </p:cNvSpPr>
          <p:nvPr>
            <p:ph idx="1"/>
          </p:nvPr>
        </p:nvSpPr>
        <p:spPr>
          <a:xfrm>
            <a:off x="457200" y="1583567"/>
            <a:ext cx="8229600" cy="4542596"/>
          </a:xfrm>
        </p:spPr>
        <p:txBody>
          <a:bodyPr>
            <a:noAutofit/>
          </a:bodyPr>
          <a:lstStyle/>
          <a:p>
            <a:r>
              <a:rPr lang="en-US" sz="2800" dirty="0" smtClean="0"/>
              <a:t>The Japanese doctrines teach absolutely nothing concerning the creation of the world, of the sun, the moon, the stars, the heavens, the earth, sea, and the rest, and do not believe that they have any origin but themselves. </a:t>
            </a:r>
          </a:p>
          <a:p>
            <a:endParaRPr lang="en-US" sz="2400" b="1" dirty="0" smtClean="0"/>
          </a:p>
        </p:txBody>
      </p:sp>
    </p:spTree>
    <p:extLst>
      <p:ext uri="{BB962C8B-B14F-4D97-AF65-F5344CB8AC3E}">
        <p14:creationId xmlns:p14="http://schemas.microsoft.com/office/powerpoint/2010/main" val="3411065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3550"/>
          </a:xfrm>
        </p:spPr>
        <p:txBody>
          <a:bodyPr>
            <a:normAutofit fontScale="90000"/>
          </a:bodyPr>
          <a:lstStyle/>
          <a:p>
            <a:r>
              <a:rPr lang="en-US" dirty="0" smtClean="0"/>
              <a:t>Xavier on Buddhism</a:t>
            </a:r>
            <a:endParaRPr lang="en-US" dirty="0"/>
          </a:p>
        </p:txBody>
      </p:sp>
      <p:sp>
        <p:nvSpPr>
          <p:cNvPr id="3" name="Content Placeholder 2"/>
          <p:cNvSpPr>
            <a:spLocks noGrp="1"/>
          </p:cNvSpPr>
          <p:nvPr>
            <p:ph idx="1"/>
          </p:nvPr>
        </p:nvSpPr>
        <p:spPr>
          <a:xfrm>
            <a:off x="457200" y="1451603"/>
            <a:ext cx="8229600" cy="4674560"/>
          </a:xfrm>
        </p:spPr>
        <p:txBody>
          <a:bodyPr>
            <a:noAutofit/>
          </a:bodyPr>
          <a:lstStyle/>
          <a:p>
            <a:r>
              <a:rPr lang="en-US" sz="2800" dirty="0" smtClean="0"/>
              <a:t>The people were greatly astonished on hearing it said that there is one sole Author and common Father of souls, by whom they were created. This astonishment was caused by the fact that in their religious traditions there is nowhere any mention of a Creator of the universe. </a:t>
            </a:r>
          </a:p>
          <a:p>
            <a:endParaRPr lang="en-US" sz="2400" b="1" dirty="0" smtClean="0"/>
          </a:p>
        </p:txBody>
      </p:sp>
    </p:spTree>
    <p:extLst>
      <p:ext uri="{BB962C8B-B14F-4D97-AF65-F5344CB8AC3E}">
        <p14:creationId xmlns:p14="http://schemas.microsoft.com/office/powerpoint/2010/main" val="1323247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キリスト教の日本における成長</a:t>
            </a:r>
            <a:r>
              <a:rPr lang="en-US" dirty="0" smtClean="0"/>
              <a:t/>
            </a:r>
            <a:br>
              <a:rPr lang="en-US" dirty="0" smtClean="0"/>
            </a:br>
            <a:r>
              <a:rPr lang="en-US" dirty="0" smtClean="0"/>
              <a:t>Christianity </a:t>
            </a:r>
            <a:r>
              <a:rPr lang="en-US" dirty="0" smtClean="0"/>
              <a:t>Grows in Japan</a:t>
            </a:r>
            <a:endParaRPr lang="en-US" dirty="0"/>
          </a:p>
        </p:txBody>
      </p:sp>
      <p:sp>
        <p:nvSpPr>
          <p:cNvPr id="3" name="Content Placeholder 2"/>
          <p:cNvSpPr>
            <a:spLocks noGrp="1"/>
          </p:cNvSpPr>
          <p:nvPr>
            <p:ph idx="1"/>
          </p:nvPr>
        </p:nvSpPr>
        <p:spPr>
          <a:xfrm>
            <a:off x="457200" y="1600200"/>
            <a:ext cx="6107512" cy="4525963"/>
          </a:xfrm>
        </p:spPr>
        <p:txBody>
          <a:bodyPr>
            <a:normAutofit/>
          </a:bodyPr>
          <a:lstStyle/>
          <a:p>
            <a:r>
              <a:rPr lang="en-US" dirty="0" smtClean="0"/>
              <a:t>In two </a:t>
            </a:r>
            <a:r>
              <a:rPr lang="en-US" dirty="0"/>
              <a:t>years, a thousand Japanese </a:t>
            </a:r>
            <a:r>
              <a:rPr lang="en-US" dirty="0" smtClean="0"/>
              <a:t>embraced Christianity</a:t>
            </a:r>
            <a:r>
              <a:rPr lang="en-US" dirty="0"/>
              <a:t>. </a:t>
            </a:r>
            <a:endParaRPr lang="en-US" dirty="0" smtClean="0"/>
          </a:p>
          <a:p>
            <a:r>
              <a:rPr lang="en-US" dirty="0" smtClean="0"/>
              <a:t>Xavier </a:t>
            </a:r>
            <a:r>
              <a:rPr lang="en-US" dirty="0"/>
              <a:t>was so impressed with Japan he called for only the missionaries of highest quality to be sent. </a:t>
            </a:r>
            <a:endParaRPr lang="en-US" dirty="0" smtClean="0"/>
          </a:p>
          <a:p>
            <a:endParaRPr lang="en-US" dirty="0"/>
          </a:p>
        </p:txBody>
      </p:sp>
      <p:pic>
        <p:nvPicPr>
          <p:cNvPr id="48130" name="Picture 2" descr="http://www.manresa-sj.org/stamps/Images/a_Xavier_2006sp2.jpg"/>
          <p:cNvPicPr>
            <a:picLocks noChangeAspect="1" noChangeArrowheads="1"/>
          </p:cNvPicPr>
          <p:nvPr/>
        </p:nvPicPr>
        <p:blipFill>
          <a:blip r:embed="rId2"/>
          <a:srcRect/>
          <a:stretch>
            <a:fillRect/>
          </a:stretch>
        </p:blipFill>
        <p:spPr bwMode="auto">
          <a:xfrm>
            <a:off x="6822016" y="2738250"/>
            <a:ext cx="2321984" cy="2345205"/>
          </a:xfrm>
          <a:prstGeom prst="rect">
            <a:avLst/>
          </a:prstGeom>
          <a:noFill/>
        </p:spPr>
      </p:pic>
    </p:spTree>
    <p:extLst>
      <p:ext uri="{BB962C8B-B14F-4D97-AF65-F5344CB8AC3E}">
        <p14:creationId xmlns:p14="http://schemas.microsoft.com/office/powerpoint/2010/main" val="2622199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Francis Xavier</a:t>
            </a:r>
            <a:endParaRPr lang="en-US" dirty="0"/>
          </a:p>
        </p:txBody>
      </p:sp>
      <p:sp>
        <p:nvSpPr>
          <p:cNvPr id="3" name="Content Placeholder 2"/>
          <p:cNvSpPr>
            <a:spLocks noGrp="1"/>
          </p:cNvSpPr>
          <p:nvPr>
            <p:ph idx="1"/>
          </p:nvPr>
        </p:nvSpPr>
        <p:spPr>
          <a:xfrm>
            <a:off x="457200" y="1600200"/>
            <a:ext cx="5765800" cy="4525963"/>
          </a:xfrm>
        </p:spPr>
        <p:txBody>
          <a:bodyPr>
            <a:normAutofit fontScale="92500" lnSpcReduction="10000"/>
          </a:bodyPr>
          <a:lstStyle/>
          <a:p>
            <a:r>
              <a:rPr lang="en-US" i="1" dirty="0" smtClean="0"/>
              <a:t>Japan </a:t>
            </a:r>
            <a:r>
              <a:rPr lang="en-US" i="1" dirty="0"/>
              <a:t>is the only country yet discovered in these regions where there is hope of Christianity permanently taking </a:t>
            </a:r>
            <a:r>
              <a:rPr lang="en-US" i="1" dirty="0" smtClean="0"/>
              <a:t>root.</a:t>
            </a:r>
          </a:p>
          <a:p>
            <a:endParaRPr lang="en-US" i="1" dirty="0" smtClean="0"/>
          </a:p>
          <a:p>
            <a:r>
              <a:rPr lang="en-US" i="1" dirty="0" smtClean="0"/>
              <a:t>“These are the best people so far discovered and it seems to me that among the unbelievers no people can be found to excel them.” </a:t>
            </a:r>
          </a:p>
          <a:p>
            <a:endParaRPr lang="en-US" dirty="0"/>
          </a:p>
          <a:p>
            <a:endParaRPr lang="en-US" dirty="0"/>
          </a:p>
        </p:txBody>
      </p:sp>
      <p:pic>
        <p:nvPicPr>
          <p:cNvPr id="4" name="Picture 3"/>
          <p:cNvPicPr>
            <a:picLocks noChangeAspect="1"/>
          </p:cNvPicPr>
          <p:nvPr/>
        </p:nvPicPr>
        <p:blipFill>
          <a:blip r:embed="rId2"/>
          <a:stretch>
            <a:fillRect/>
          </a:stretch>
        </p:blipFill>
        <p:spPr>
          <a:xfrm>
            <a:off x="6542786" y="2032000"/>
            <a:ext cx="2601214" cy="3378200"/>
          </a:xfrm>
          <a:prstGeom prst="rect">
            <a:avLst/>
          </a:prstGeom>
        </p:spPr>
      </p:pic>
    </p:spTree>
    <p:extLst>
      <p:ext uri="{BB962C8B-B14F-4D97-AF65-F5344CB8AC3E}">
        <p14:creationId xmlns:p14="http://schemas.microsoft.com/office/powerpoint/2010/main" val="1213658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教父アレッサンドロ</a:t>
            </a:r>
            <a:r>
              <a:rPr lang="ja-JP" altLang="en-US" dirty="0"/>
              <a:t>・ヴァリニャーノ</a:t>
            </a:r>
            <a:r>
              <a:rPr lang="en-US" dirty="0" smtClean="0"/>
              <a:t/>
            </a:r>
            <a:br>
              <a:rPr lang="en-US" dirty="0" smtClean="0"/>
            </a:br>
            <a:r>
              <a:rPr lang="en-US" dirty="0" smtClean="0"/>
              <a:t>Father </a:t>
            </a:r>
            <a:r>
              <a:rPr lang="en-US" dirty="0"/>
              <a:t>Alexander </a:t>
            </a:r>
            <a:r>
              <a:rPr lang="en-US" dirty="0" err="1"/>
              <a:t>Valignano</a:t>
            </a:r>
            <a:r>
              <a:rPr lang="en-US" dirty="0"/>
              <a:t> </a:t>
            </a:r>
          </a:p>
        </p:txBody>
      </p:sp>
      <p:sp>
        <p:nvSpPr>
          <p:cNvPr id="3" name="Content Placeholder 2"/>
          <p:cNvSpPr>
            <a:spLocks noGrp="1"/>
          </p:cNvSpPr>
          <p:nvPr>
            <p:ph idx="1"/>
          </p:nvPr>
        </p:nvSpPr>
        <p:spPr>
          <a:xfrm>
            <a:off x="457200" y="1891386"/>
            <a:ext cx="5893040" cy="4234777"/>
          </a:xfrm>
        </p:spPr>
        <p:txBody>
          <a:bodyPr>
            <a:normAutofit/>
          </a:bodyPr>
          <a:lstStyle/>
          <a:p>
            <a:r>
              <a:rPr lang="en-US" i="1" dirty="0" smtClean="0"/>
              <a:t>“Of </a:t>
            </a:r>
            <a:r>
              <a:rPr lang="en-US" i="1" dirty="0"/>
              <a:t>all the nations I have ever visited Japan is the most appropriate nation to receive salvation</a:t>
            </a:r>
            <a:r>
              <a:rPr lang="en-US" i="1" dirty="0" smtClean="0"/>
              <a:t>.”</a:t>
            </a:r>
          </a:p>
          <a:p>
            <a:endParaRPr lang="en-US" dirty="0"/>
          </a:p>
          <a:p>
            <a:endParaRPr lang="en-US" dirty="0"/>
          </a:p>
        </p:txBody>
      </p:sp>
      <p:pic>
        <p:nvPicPr>
          <p:cNvPr id="4" name="Picture 3"/>
          <p:cNvPicPr>
            <a:picLocks noChangeAspect="1"/>
          </p:cNvPicPr>
          <p:nvPr/>
        </p:nvPicPr>
        <p:blipFill>
          <a:blip r:embed="rId2"/>
          <a:stretch>
            <a:fillRect/>
          </a:stretch>
        </p:blipFill>
        <p:spPr>
          <a:xfrm>
            <a:off x="6604000" y="1638300"/>
            <a:ext cx="2540000" cy="3581400"/>
          </a:xfrm>
          <a:prstGeom prst="rect">
            <a:avLst/>
          </a:prstGeom>
        </p:spPr>
      </p:pic>
    </p:spTree>
    <p:extLst>
      <p:ext uri="{BB962C8B-B14F-4D97-AF65-F5344CB8AC3E}">
        <p14:creationId xmlns:p14="http://schemas.microsoft.com/office/powerpoint/2010/main" val="1943401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日本における福音</a:t>
            </a:r>
            <a:r>
              <a:rPr lang="en-US" dirty="0" smtClean="0"/>
              <a:t/>
            </a:r>
            <a:br>
              <a:rPr lang="en-US" dirty="0" smtClean="0"/>
            </a:br>
            <a:r>
              <a:rPr lang="en-US" dirty="0" smtClean="0"/>
              <a:t>Gospel </a:t>
            </a:r>
            <a:r>
              <a:rPr lang="en-US" dirty="0" smtClean="0"/>
              <a:t>in Japan</a:t>
            </a:r>
            <a:endParaRPr lang="en-US" dirty="0"/>
          </a:p>
        </p:txBody>
      </p:sp>
      <p:sp>
        <p:nvSpPr>
          <p:cNvPr id="3" name="Content Placeholder 2"/>
          <p:cNvSpPr>
            <a:spLocks noGrp="1"/>
          </p:cNvSpPr>
          <p:nvPr>
            <p:ph idx="1"/>
          </p:nvPr>
        </p:nvSpPr>
        <p:spPr/>
        <p:txBody>
          <a:bodyPr>
            <a:normAutofit/>
          </a:bodyPr>
          <a:lstStyle/>
          <a:p>
            <a:r>
              <a:rPr lang="en-US" dirty="0" smtClean="0"/>
              <a:t>By 1597 </a:t>
            </a:r>
            <a:r>
              <a:rPr lang="en-US" dirty="0"/>
              <a:t>it is estimated that there were nearly </a:t>
            </a:r>
            <a:r>
              <a:rPr lang="en-US" dirty="0" smtClean="0"/>
              <a:t>300,000 </a:t>
            </a:r>
            <a:r>
              <a:rPr lang="en-US" dirty="0"/>
              <a:t>Christians in Japan. </a:t>
            </a:r>
            <a:endParaRPr lang="en-US" dirty="0" smtClean="0"/>
          </a:p>
          <a:p>
            <a:r>
              <a:rPr lang="en-US" dirty="0" smtClean="0"/>
              <a:t>Father </a:t>
            </a:r>
            <a:r>
              <a:rPr lang="en-US" dirty="0" err="1" smtClean="0"/>
              <a:t>Organto</a:t>
            </a:r>
            <a:r>
              <a:rPr lang="en-US" dirty="0"/>
              <a:t> </a:t>
            </a:r>
            <a:r>
              <a:rPr lang="en-US" dirty="0" smtClean="0"/>
              <a:t>wrote </a:t>
            </a:r>
            <a:r>
              <a:rPr lang="en-US" dirty="0"/>
              <a:t>that Japan would be Christianized in 30 years. </a:t>
            </a:r>
            <a:endParaRPr lang="en-US" dirty="0" smtClean="0"/>
          </a:p>
          <a:p>
            <a:r>
              <a:rPr lang="en-US" dirty="0" smtClean="0"/>
              <a:t>By </a:t>
            </a:r>
            <a:r>
              <a:rPr lang="en-US" dirty="0"/>
              <a:t>the end of the 16</a:t>
            </a:r>
            <a:r>
              <a:rPr lang="en-US" baseline="30000" dirty="0"/>
              <a:t>th</a:t>
            </a:r>
            <a:r>
              <a:rPr lang="en-US" dirty="0"/>
              <a:t> century, hundreds of churches were established throughout Japan and many Daimyos were baptized as Christians. </a:t>
            </a:r>
          </a:p>
          <a:p>
            <a:endParaRPr lang="en-US" dirty="0"/>
          </a:p>
        </p:txBody>
      </p:sp>
    </p:spTree>
    <p:extLst>
      <p:ext uri="{BB962C8B-B14F-4D97-AF65-F5344CB8AC3E}">
        <p14:creationId xmlns:p14="http://schemas.microsoft.com/office/powerpoint/2010/main" val="1126602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キリスト者の迫害</a:t>
            </a:r>
            <a:r>
              <a:rPr lang="en-US" dirty="0" smtClean="0"/>
              <a:t/>
            </a:r>
            <a:br>
              <a:rPr lang="en-US" dirty="0" smtClean="0"/>
            </a:br>
            <a:r>
              <a:rPr lang="en-US" dirty="0" smtClean="0"/>
              <a:t>Christian </a:t>
            </a:r>
            <a:r>
              <a:rPr lang="en-US" dirty="0" smtClean="0"/>
              <a:t>Persecution </a:t>
            </a:r>
            <a:endParaRPr lang="en-US" dirty="0"/>
          </a:p>
        </p:txBody>
      </p:sp>
      <p:sp>
        <p:nvSpPr>
          <p:cNvPr id="5" name="Text Placeholder 4"/>
          <p:cNvSpPr>
            <a:spLocks noGrp="1"/>
          </p:cNvSpPr>
          <p:nvPr>
            <p:ph type="body" idx="1"/>
          </p:nvPr>
        </p:nvSpPr>
        <p:spPr/>
        <p:txBody>
          <a:bodyPr>
            <a:normAutofit fontScale="92500" lnSpcReduction="20000"/>
          </a:bodyPr>
          <a:lstStyle/>
          <a:p>
            <a:r>
              <a:rPr lang="ja-JP" altLang="en-US" sz="2800" dirty="0"/>
              <a:t>義のために迫害されている者は幸いです。天の御国はその人のものだからです。 </a:t>
            </a:r>
            <a:r>
              <a:rPr lang="en-US" sz="2800" dirty="0" smtClean="0"/>
              <a:t>Blessed </a:t>
            </a:r>
            <a:r>
              <a:rPr lang="en-US" sz="2800" dirty="0" smtClean="0"/>
              <a:t>are those who are persecuted for righteousness’ sake, for theirs is the kingdom of heaven. </a:t>
            </a:r>
            <a:r>
              <a:rPr lang="en-US" sz="2800" dirty="0"/>
              <a:t> </a:t>
            </a:r>
            <a:r>
              <a:rPr lang="en-US" sz="2800" dirty="0" smtClean="0"/>
              <a:t>- </a:t>
            </a:r>
            <a:r>
              <a:rPr lang="ja-JP" altLang="en-US" sz="2800" dirty="0"/>
              <a:t>マタイ</a:t>
            </a:r>
            <a:r>
              <a:rPr lang="en-US" sz="2800" dirty="0" smtClean="0"/>
              <a:t> </a:t>
            </a:r>
            <a:r>
              <a:rPr lang="en-US" sz="2800" dirty="0" smtClean="0"/>
              <a:t>5:10</a:t>
            </a:r>
          </a:p>
        </p:txBody>
      </p:sp>
    </p:spTree>
    <p:extLst>
      <p:ext uri="{BB962C8B-B14F-4D97-AF65-F5344CB8AC3E}">
        <p14:creationId xmlns:p14="http://schemas.microsoft.com/office/powerpoint/2010/main" val="2207031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ja-JP" altLang="en-US" dirty="0" smtClean="0"/>
              <a:t>織田信長</a:t>
            </a:r>
            <a:r>
              <a:rPr lang="en-US" dirty="0" smtClean="0"/>
              <a:t/>
            </a:r>
            <a:br>
              <a:rPr lang="en-US" dirty="0" smtClean="0"/>
            </a:br>
            <a:r>
              <a:rPr lang="en-US" dirty="0" smtClean="0"/>
              <a:t>Oda Nobunaga ( </a:t>
            </a:r>
            <a:r>
              <a:rPr lang="en-US" dirty="0" smtClean="0"/>
              <a:t>1534-1582 A.D.)</a:t>
            </a:r>
            <a:endParaRPr lang="en-US" dirty="0"/>
          </a:p>
        </p:txBody>
      </p:sp>
      <p:sp>
        <p:nvSpPr>
          <p:cNvPr id="5" name="Content Placeholder 4"/>
          <p:cNvSpPr>
            <a:spLocks noGrp="1"/>
          </p:cNvSpPr>
          <p:nvPr>
            <p:ph idx="1"/>
          </p:nvPr>
        </p:nvSpPr>
        <p:spPr>
          <a:xfrm>
            <a:off x="457200" y="1600200"/>
            <a:ext cx="5607858" cy="4525963"/>
          </a:xfrm>
        </p:spPr>
        <p:txBody>
          <a:bodyPr>
            <a:normAutofit lnSpcReduction="10000"/>
          </a:bodyPr>
          <a:lstStyle/>
          <a:p>
            <a:r>
              <a:rPr lang="en-US" dirty="0" smtClean="0"/>
              <a:t>Became the most powerful lord who nearly united Japan</a:t>
            </a:r>
          </a:p>
          <a:p>
            <a:r>
              <a:rPr lang="en-US" dirty="0" smtClean="0"/>
              <a:t>Christianity flourished under Nobunaga</a:t>
            </a:r>
          </a:p>
          <a:p>
            <a:pPr lvl="1"/>
            <a:r>
              <a:rPr lang="en-US" dirty="0" smtClean="0"/>
              <a:t>He despised the Buddhist priests</a:t>
            </a:r>
          </a:p>
          <a:p>
            <a:pPr lvl="1"/>
            <a:r>
              <a:rPr lang="en-US" dirty="0" smtClean="0"/>
              <a:t>He allowed Christians to preach throughout Japan</a:t>
            </a:r>
          </a:p>
          <a:p>
            <a:pPr lvl="1"/>
            <a:r>
              <a:rPr lang="en-US" dirty="0" smtClean="0"/>
              <a:t>He even had discussions with the priests</a:t>
            </a:r>
            <a:endParaRPr lang="en-US" dirty="0"/>
          </a:p>
        </p:txBody>
      </p:sp>
      <p:pic>
        <p:nvPicPr>
          <p:cNvPr id="2" name="Picture 1"/>
          <p:cNvPicPr>
            <a:picLocks noChangeAspect="1"/>
          </p:cNvPicPr>
          <p:nvPr/>
        </p:nvPicPr>
        <p:blipFill>
          <a:blip r:embed="rId2"/>
          <a:stretch>
            <a:fillRect/>
          </a:stretch>
        </p:blipFill>
        <p:spPr>
          <a:xfrm>
            <a:off x="6065058" y="2305558"/>
            <a:ext cx="3078942" cy="3088024"/>
          </a:xfrm>
          <a:prstGeom prst="rect">
            <a:avLst/>
          </a:prstGeom>
        </p:spPr>
      </p:pic>
    </p:spTree>
    <p:extLst>
      <p:ext uri="{BB962C8B-B14F-4D97-AF65-F5344CB8AC3E}">
        <p14:creationId xmlns:p14="http://schemas.microsoft.com/office/powerpoint/2010/main" val="627521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Toyotomi</a:t>
            </a:r>
            <a:r>
              <a:rPr lang="en-US" dirty="0" smtClean="0"/>
              <a:t> </a:t>
            </a:r>
            <a:r>
              <a:rPr lang="en-US" dirty="0" err="1" smtClean="0"/>
              <a:t>Hideyoshi</a:t>
            </a:r>
            <a:r>
              <a:rPr lang="en-US" dirty="0" smtClean="0"/>
              <a:t> (1537-1598 )</a:t>
            </a:r>
            <a:endParaRPr lang="en-US" dirty="0"/>
          </a:p>
        </p:txBody>
      </p:sp>
      <p:sp>
        <p:nvSpPr>
          <p:cNvPr id="3" name="Content Placeholder 2"/>
          <p:cNvSpPr>
            <a:spLocks noGrp="1"/>
          </p:cNvSpPr>
          <p:nvPr>
            <p:ph idx="1"/>
          </p:nvPr>
        </p:nvSpPr>
        <p:spPr>
          <a:xfrm>
            <a:off x="457200" y="1600200"/>
            <a:ext cx="6113918" cy="4525963"/>
          </a:xfrm>
        </p:spPr>
        <p:txBody>
          <a:bodyPr>
            <a:normAutofit/>
          </a:bodyPr>
          <a:lstStyle/>
          <a:p>
            <a:r>
              <a:rPr lang="en-US" dirty="0" smtClean="0"/>
              <a:t>Avenged his lord and united Japan in 1584</a:t>
            </a:r>
          </a:p>
          <a:p>
            <a:r>
              <a:rPr lang="en-US" dirty="0" smtClean="0"/>
              <a:t>By 1587 he viewed Christianity as a threat to his power and outlawed Christianity</a:t>
            </a:r>
          </a:p>
        </p:txBody>
      </p:sp>
      <p:pic>
        <p:nvPicPr>
          <p:cNvPr id="4" name="Picture 3"/>
          <p:cNvPicPr>
            <a:picLocks noChangeAspect="1"/>
          </p:cNvPicPr>
          <p:nvPr/>
        </p:nvPicPr>
        <p:blipFill>
          <a:blip r:embed="rId2"/>
          <a:stretch>
            <a:fillRect/>
          </a:stretch>
        </p:blipFill>
        <p:spPr>
          <a:xfrm>
            <a:off x="6743700" y="1845616"/>
            <a:ext cx="2400300" cy="3390900"/>
          </a:xfrm>
          <a:prstGeom prst="rect">
            <a:avLst/>
          </a:prstGeom>
        </p:spPr>
      </p:pic>
    </p:spTree>
    <p:extLst>
      <p:ext uri="{BB962C8B-B14F-4D97-AF65-F5344CB8AC3E}">
        <p14:creationId xmlns:p14="http://schemas.microsoft.com/office/powerpoint/2010/main" val="331718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a:xfrm>
            <a:off x="685800" y="304800"/>
            <a:ext cx="7772400" cy="1066800"/>
          </a:xfrm>
        </p:spPr>
        <p:txBody>
          <a:bodyPr>
            <a:normAutofit fontScale="90000"/>
          </a:bodyPr>
          <a:lstStyle/>
          <a:p>
            <a:pPr>
              <a:defRPr/>
            </a:pPr>
            <a:r>
              <a:rPr lang="en-US" dirty="0" smtClean="0"/>
              <a:t>Evidence and Answers Radio</a:t>
            </a:r>
            <a:br>
              <a:rPr lang="en-US" dirty="0" smtClean="0"/>
            </a:br>
            <a:r>
              <a:rPr lang="en-US" sz="3600" dirty="0" smtClean="0"/>
              <a:t>evidenceandanswers.org</a:t>
            </a:r>
          </a:p>
        </p:txBody>
      </p:sp>
      <p:sp>
        <p:nvSpPr>
          <p:cNvPr id="6" name="Content Placeholder 5"/>
          <p:cNvSpPr>
            <a:spLocks noGrp="1"/>
          </p:cNvSpPr>
          <p:nvPr>
            <p:ph idx="1"/>
          </p:nvPr>
        </p:nvSpPr>
        <p:spPr>
          <a:xfrm>
            <a:off x="5181600" y="1524000"/>
            <a:ext cx="3962400" cy="3406775"/>
          </a:xfrm>
        </p:spPr>
        <p:txBody>
          <a:bodyPr>
            <a:normAutofit fontScale="92500"/>
          </a:bodyPr>
          <a:lstStyle/>
          <a:p>
            <a:pPr>
              <a:defRPr/>
            </a:pPr>
            <a:r>
              <a:rPr lang="en-US" sz="2800" dirty="0" smtClean="0"/>
              <a:t>Evidenceandanswers.org </a:t>
            </a:r>
          </a:p>
          <a:p>
            <a:pPr>
              <a:defRPr/>
            </a:pPr>
            <a:r>
              <a:rPr lang="en-US" sz="2800" dirty="0" smtClean="0"/>
              <a:t>Over 100 interviews with top Christian scholars</a:t>
            </a:r>
          </a:p>
          <a:p>
            <a:pPr>
              <a:defRPr/>
            </a:pPr>
            <a:r>
              <a:rPr lang="en-US" sz="2800" dirty="0" smtClean="0"/>
              <a:t>Debates</a:t>
            </a:r>
          </a:p>
          <a:p>
            <a:pPr>
              <a:defRPr/>
            </a:pPr>
            <a:r>
              <a:rPr lang="en-US" sz="2800" dirty="0" smtClean="0"/>
              <a:t>Seminars and messages</a:t>
            </a:r>
          </a:p>
          <a:p>
            <a:pPr>
              <a:defRPr/>
            </a:pPr>
            <a:r>
              <a:rPr lang="en-US" sz="2800" dirty="0" smtClean="0"/>
              <a:t>Articles</a:t>
            </a:r>
          </a:p>
          <a:p>
            <a:pPr>
              <a:defRPr/>
            </a:pPr>
            <a:r>
              <a:rPr lang="en-US" sz="2800" dirty="0" smtClean="0"/>
              <a:t>Resources</a:t>
            </a:r>
          </a:p>
        </p:txBody>
      </p:sp>
      <p:grpSp>
        <p:nvGrpSpPr>
          <p:cNvPr id="2" name="Group 6"/>
          <p:cNvGrpSpPr>
            <a:grpSpLocks/>
          </p:cNvGrpSpPr>
          <p:nvPr/>
        </p:nvGrpSpPr>
        <p:grpSpPr bwMode="auto">
          <a:xfrm>
            <a:off x="228600" y="1371600"/>
            <a:ext cx="4876800" cy="3352800"/>
            <a:chOff x="457200" y="1905000"/>
            <a:chExt cx="4762500" cy="3352800"/>
          </a:xfrm>
        </p:grpSpPr>
        <p:pic>
          <p:nvPicPr>
            <p:cNvPr id="7174" name="Picture 3"/>
            <p:cNvPicPr>
              <a:picLocks noChangeAspect="1" noChangeArrowheads="1"/>
            </p:cNvPicPr>
            <p:nvPr/>
          </p:nvPicPr>
          <p:blipFill>
            <a:blip r:embed="rId2" cstate="print"/>
            <a:srcRect/>
            <a:stretch>
              <a:fillRect/>
            </a:stretch>
          </p:blipFill>
          <p:spPr bwMode="auto">
            <a:xfrm>
              <a:off x="457200" y="3657600"/>
              <a:ext cx="4762500" cy="1600200"/>
            </a:xfrm>
            <a:prstGeom prst="rect">
              <a:avLst/>
            </a:prstGeom>
            <a:noFill/>
            <a:ln w="9525">
              <a:noFill/>
              <a:miter lim="800000"/>
              <a:headEnd/>
              <a:tailEnd/>
            </a:ln>
          </p:spPr>
        </p:pic>
        <p:pic>
          <p:nvPicPr>
            <p:cNvPr id="7175" name="Picture 2"/>
            <p:cNvPicPr>
              <a:picLocks noChangeAspect="1" noChangeArrowheads="1"/>
            </p:cNvPicPr>
            <p:nvPr/>
          </p:nvPicPr>
          <p:blipFill>
            <a:blip r:embed="rId3" cstate="print"/>
            <a:srcRect/>
            <a:stretch>
              <a:fillRect/>
            </a:stretch>
          </p:blipFill>
          <p:spPr bwMode="auto">
            <a:xfrm>
              <a:off x="533400" y="1905000"/>
              <a:ext cx="4648200" cy="1752600"/>
            </a:xfrm>
            <a:prstGeom prst="rect">
              <a:avLst/>
            </a:prstGeom>
            <a:noFill/>
            <a:ln w="9525">
              <a:noFill/>
              <a:miter lim="800000"/>
              <a:headEnd/>
              <a:tailEnd/>
            </a:ln>
          </p:spPr>
        </p:pic>
      </p:grpSp>
      <p:sp>
        <p:nvSpPr>
          <p:cNvPr id="7173" name="TextBox 7"/>
          <p:cNvSpPr txBox="1">
            <a:spLocks noChangeArrowheads="1"/>
          </p:cNvSpPr>
          <p:nvPr/>
        </p:nvSpPr>
        <p:spPr bwMode="auto">
          <a:xfrm>
            <a:off x="306629" y="5105400"/>
            <a:ext cx="8684971" cy="1384995"/>
          </a:xfrm>
          <a:prstGeom prst="rect">
            <a:avLst/>
          </a:prstGeom>
          <a:noFill/>
          <a:ln w="9525">
            <a:noFill/>
            <a:miter lim="800000"/>
            <a:headEnd/>
            <a:tailEnd/>
          </a:ln>
        </p:spPr>
        <p:txBody>
          <a:bodyPr wrap="square">
            <a:spAutoFit/>
          </a:bodyPr>
          <a:lstStyle/>
          <a:p>
            <a:r>
              <a:rPr lang="en-US" sz="2800" b="1" dirty="0" smtClean="0">
                <a:solidFill>
                  <a:srgbClr val="C00000"/>
                </a:solidFill>
              </a:rPr>
              <a:t>KGU 99.5 FM Hawaii (9:30 AM Mon-Fri, Fri 4:30 PM)</a:t>
            </a:r>
          </a:p>
          <a:p>
            <a:r>
              <a:rPr lang="en-US" sz="2800" b="1" dirty="0" smtClean="0">
                <a:solidFill>
                  <a:srgbClr val="C00000"/>
                </a:solidFill>
              </a:rPr>
              <a:t>KLHT Hawaii 1040 </a:t>
            </a:r>
            <a:r>
              <a:rPr lang="en-US" sz="2800" b="1" dirty="0">
                <a:solidFill>
                  <a:srgbClr val="C00000"/>
                </a:solidFill>
              </a:rPr>
              <a:t>AM (Sat. 12:30 PM)</a:t>
            </a:r>
            <a:br>
              <a:rPr lang="en-US" sz="2800" b="1" dirty="0">
                <a:solidFill>
                  <a:srgbClr val="C00000"/>
                </a:solidFill>
              </a:rPr>
            </a:br>
            <a:r>
              <a:rPr lang="en-US" sz="2800" b="1" dirty="0" smtClean="0">
                <a:solidFill>
                  <a:srgbClr val="C00000"/>
                </a:solidFill>
              </a:rPr>
              <a:t>DZAS Manila (Sat  7 PM &amp; Sun 8 PM)</a:t>
            </a:r>
            <a:endParaRPr lang="en-US" sz="2800" b="1" dirty="0">
              <a:solidFill>
                <a:srgbClr val="C00000"/>
              </a:solidFill>
            </a:endParaRPr>
          </a:p>
        </p:txBody>
      </p:sp>
    </p:spTree>
    <p:extLst>
      <p:ext uri="{BB962C8B-B14F-4D97-AF65-F5344CB8AC3E}">
        <p14:creationId xmlns:p14="http://schemas.microsoft.com/office/powerpoint/2010/main" val="17684296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豊臣秀吉</a:t>
            </a:r>
            <a:r>
              <a:rPr lang="en-US" dirty="0" smtClean="0"/>
              <a:t/>
            </a:r>
            <a:br>
              <a:rPr lang="en-US" dirty="0" smtClean="0"/>
            </a:br>
            <a:r>
              <a:rPr lang="en-US" dirty="0" err="1" smtClean="0"/>
              <a:t>Toyotomi</a:t>
            </a:r>
            <a:r>
              <a:rPr lang="en-US" dirty="0" smtClean="0"/>
              <a:t> </a:t>
            </a:r>
            <a:r>
              <a:rPr lang="en-US" dirty="0" err="1" smtClean="0"/>
              <a:t>Hideyoshi</a:t>
            </a:r>
            <a:r>
              <a:rPr lang="en-US" dirty="0" smtClean="0"/>
              <a:t> (1537-1598 )</a:t>
            </a:r>
            <a:endParaRPr lang="en-US" dirty="0"/>
          </a:p>
        </p:txBody>
      </p:sp>
      <p:sp>
        <p:nvSpPr>
          <p:cNvPr id="3" name="Content Placeholder 2"/>
          <p:cNvSpPr>
            <a:spLocks noGrp="1"/>
          </p:cNvSpPr>
          <p:nvPr>
            <p:ph idx="1"/>
          </p:nvPr>
        </p:nvSpPr>
        <p:spPr>
          <a:xfrm>
            <a:off x="457200" y="1600200"/>
            <a:ext cx="6113918" cy="4525963"/>
          </a:xfrm>
        </p:spPr>
        <p:txBody>
          <a:bodyPr>
            <a:normAutofit/>
          </a:bodyPr>
          <a:lstStyle/>
          <a:p>
            <a:r>
              <a:rPr lang="en-US" dirty="0" smtClean="0"/>
              <a:t>3 Factors prompted his persecution</a:t>
            </a:r>
          </a:p>
          <a:p>
            <a:pPr lvl="1"/>
            <a:r>
              <a:rPr lang="en-US" dirty="0" smtClean="0"/>
              <a:t>A Christian Daimyo, </a:t>
            </a:r>
            <a:r>
              <a:rPr lang="en-US" dirty="0" err="1" smtClean="0"/>
              <a:t>Takayama</a:t>
            </a:r>
            <a:r>
              <a:rPr lang="en-US" dirty="0" smtClean="0"/>
              <a:t> </a:t>
            </a:r>
            <a:r>
              <a:rPr lang="en-US" dirty="0" err="1" smtClean="0"/>
              <a:t>Ukon</a:t>
            </a:r>
            <a:r>
              <a:rPr lang="en-US" dirty="0" smtClean="0"/>
              <a:t> </a:t>
            </a:r>
          </a:p>
        </p:txBody>
      </p:sp>
      <p:pic>
        <p:nvPicPr>
          <p:cNvPr id="4" name="Picture 3"/>
          <p:cNvPicPr>
            <a:picLocks noChangeAspect="1"/>
          </p:cNvPicPr>
          <p:nvPr/>
        </p:nvPicPr>
        <p:blipFill>
          <a:blip r:embed="rId2"/>
          <a:stretch>
            <a:fillRect/>
          </a:stretch>
        </p:blipFill>
        <p:spPr>
          <a:xfrm>
            <a:off x="6743700" y="1845616"/>
            <a:ext cx="2400300" cy="3390900"/>
          </a:xfrm>
          <a:prstGeom prst="rect">
            <a:avLst/>
          </a:prstGeom>
        </p:spPr>
      </p:pic>
    </p:spTree>
    <p:extLst>
      <p:ext uri="{BB962C8B-B14F-4D97-AF65-F5344CB8AC3E}">
        <p14:creationId xmlns:p14="http://schemas.microsoft.com/office/powerpoint/2010/main" val="164608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高山右近</a:t>
            </a:r>
            <a:r>
              <a:rPr lang="en-US" dirty="0" smtClean="0"/>
              <a:t/>
            </a:r>
            <a:br>
              <a:rPr lang="en-US" dirty="0" smtClean="0"/>
            </a:br>
            <a:r>
              <a:rPr lang="en-US" dirty="0" err="1" smtClean="0"/>
              <a:t>Takayama</a:t>
            </a:r>
            <a:r>
              <a:rPr lang="en-US" dirty="0" smtClean="0"/>
              <a:t> </a:t>
            </a:r>
            <a:r>
              <a:rPr lang="en-US" dirty="0" err="1" smtClean="0"/>
              <a:t>Ukon</a:t>
            </a:r>
            <a:endParaRPr lang="en-US" dirty="0"/>
          </a:p>
        </p:txBody>
      </p:sp>
      <p:sp>
        <p:nvSpPr>
          <p:cNvPr id="3" name="Content Placeholder 2"/>
          <p:cNvSpPr>
            <a:spLocks noGrp="1"/>
          </p:cNvSpPr>
          <p:nvPr>
            <p:ph idx="1"/>
          </p:nvPr>
        </p:nvSpPr>
        <p:spPr>
          <a:xfrm>
            <a:off x="457200" y="1600200"/>
            <a:ext cx="6078071" cy="4943719"/>
          </a:xfrm>
        </p:spPr>
        <p:txBody>
          <a:bodyPr>
            <a:normAutofit/>
          </a:bodyPr>
          <a:lstStyle/>
          <a:p>
            <a:r>
              <a:rPr lang="en-US" dirty="0" smtClean="0"/>
              <a:t>He </a:t>
            </a:r>
            <a:r>
              <a:rPr lang="en-US" dirty="0"/>
              <a:t>closed down Buddhist Temples and Shinto Shrines. </a:t>
            </a:r>
            <a:endParaRPr lang="en-US" dirty="0" smtClean="0"/>
          </a:p>
          <a:p>
            <a:r>
              <a:rPr lang="en-US" dirty="0" smtClean="0"/>
              <a:t>In </a:t>
            </a:r>
            <a:r>
              <a:rPr lang="en-US" dirty="0"/>
              <a:t>8 years 18,000 of his 25,000 citizens were baptized. </a:t>
            </a:r>
            <a:endParaRPr lang="en-US" dirty="0" smtClean="0"/>
          </a:p>
          <a:p>
            <a:r>
              <a:rPr lang="en-US" dirty="0" err="1" smtClean="0"/>
              <a:t>Hideyoshi</a:t>
            </a:r>
            <a:r>
              <a:rPr lang="en-US" dirty="0" smtClean="0"/>
              <a:t> ordered </a:t>
            </a:r>
            <a:r>
              <a:rPr lang="en-US" dirty="0"/>
              <a:t>him to give up his faith in Christ. </a:t>
            </a:r>
            <a:endParaRPr lang="en-US" dirty="0" smtClean="0"/>
          </a:p>
          <a:p>
            <a:r>
              <a:rPr lang="en-US" dirty="0" err="1" smtClean="0"/>
              <a:t>Takayama</a:t>
            </a:r>
            <a:r>
              <a:rPr lang="en-US" dirty="0" smtClean="0"/>
              <a:t> </a:t>
            </a:r>
            <a:r>
              <a:rPr lang="en-US" dirty="0"/>
              <a:t>refused and was stripped of his title and his lands. </a:t>
            </a:r>
          </a:p>
        </p:txBody>
      </p:sp>
      <p:pic>
        <p:nvPicPr>
          <p:cNvPr id="4" name="Picture 3"/>
          <p:cNvPicPr>
            <a:picLocks noChangeAspect="1"/>
          </p:cNvPicPr>
          <p:nvPr/>
        </p:nvPicPr>
        <p:blipFill>
          <a:blip r:embed="rId2"/>
          <a:stretch>
            <a:fillRect/>
          </a:stretch>
        </p:blipFill>
        <p:spPr>
          <a:xfrm>
            <a:off x="6866748" y="2070847"/>
            <a:ext cx="2277252" cy="2928941"/>
          </a:xfrm>
          <a:prstGeom prst="rect">
            <a:avLst/>
          </a:prstGeom>
        </p:spPr>
      </p:pic>
    </p:spTree>
    <p:extLst>
      <p:ext uri="{BB962C8B-B14F-4D97-AF65-F5344CB8AC3E}">
        <p14:creationId xmlns:p14="http://schemas.microsoft.com/office/powerpoint/2010/main" val="3986288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smtClean="0"/>
              <a:t>豊臣秀吉</a:t>
            </a:r>
            <a:r>
              <a:rPr lang="en-US" dirty="0" err="1" smtClean="0"/>
              <a:t>Toyotomi</a:t>
            </a:r>
            <a:r>
              <a:rPr lang="en-US" dirty="0" smtClean="0"/>
              <a:t> </a:t>
            </a:r>
            <a:r>
              <a:rPr lang="en-US" dirty="0" err="1" smtClean="0"/>
              <a:t>Hideyoshi</a:t>
            </a:r>
            <a:r>
              <a:rPr lang="en-US" dirty="0" smtClean="0"/>
              <a:t> </a:t>
            </a:r>
            <a:endParaRPr lang="en-US" dirty="0"/>
          </a:p>
        </p:txBody>
      </p:sp>
      <p:sp>
        <p:nvSpPr>
          <p:cNvPr id="3" name="Content Placeholder 2"/>
          <p:cNvSpPr>
            <a:spLocks noGrp="1"/>
          </p:cNvSpPr>
          <p:nvPr>
            <p:ph idx="1"/>
          </p:nvPr>
        </p:nvSpPr>
        <p:spPr/>
        <p:txBody>
          <a:bodyPr/>
          <a:lstStyle/>
          <a:p>
            <a:r>
              <a:rPr lang="en-US" dirty="0" smtClean="0"/>
              <a:t>3 Factors prompted his </a:t>
            </a:r>
            <a:r>
              <a:rPr lang="en-US" dirty="0" smtClean="0"/>
              <a:t>persecution</a:t>
            </a:r>
          </a:p>
          <a:p>
            <a:pPr marL="0" indent="0">
              <a:buNone/>
            </a:pPr>
            <a:r>
              <a:rPr lang="ja-JP" altLang="en-US" dirty="0"/>
              <a:t>　</a:t>
            </a:r>
            <a:r>
              <a:rPr lang="ja-JP" altLang="en-US" dirty="0" smtClean="0"/>
              <a:t>迫害を推し進めた三つの要素</a:t>
            </a:r>
            <a:endParaRPr lang="en-US" dirty="0" smtClean="0"/>
          </a:p>
          <a:p>
            <a:pPr lvl="1"/>
            <a:r>
              <a:rPr lang="en-US" dirty="0" smtClean="0"/>
              <a:t>A Christian Daimyo, </a:t>
            </a:r>
            <a:r>
              <a:rPr lang="en-US" dirty="0" err="1" smtClean="0"/>
              <a:t>Takayama</a:t>
            </a:r>
            <a:r>
              <a:rPr lang="en-US" dirty="0" smtClean="0"/>
              <a:t> </a:t>
            </a:r>
            <a:r>
              <a:rPr lang="en-US" dirty="0" err="1" smtClean="0"/>
              <a:t>Ukon</a:t>
            </a:r>
            <a:r>
              <a:rPr lang="en-US" dirty="0" smtClean="0"/>
              <a:t> </a:t>
            </a:r>
          </a:p>
          <a:p>
            <a:pPr lvl="1"/>
            <a:r>
              <a:rPr lang="en-US" dirty="0" smtClean="0"/>
              <a:t>The lucrative trade of Nagasaki</a:t>
            </a:r>
          </a:p>
          <a:p>
            <a:pPr lvl="1"/>
            <a:r>
              <a:rPr lang="en-US" dirty="0" smtClean="0"/>
              <a:t>1596 a Spanish galleon wrecked in the Bay of </a:t>
            </a:r>
            <a:r>
              <a:rPr lang="en-US" dirty="0" err="1" smtClean="0"/>
              <a:t>Urago</a:t>
            </a:r>
            <a:endParaRPr lang="en-US" dirty="0"/>
          </a:p>
        </p:txBody>
      </p:sp>
    </p:spTree>
    <p:extLst>
      <p:ext uri="{BB962C8B-B14F-4D97-AF65-F5344CB8AC3E}">
        <p14:creationId xmlns:p14="http://schemas.microsoft.com/office/powerpoint/2010/main" val="522935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26 Nagasaki Martyrs 1597</a:t>
            </a:r>
            <a:endParaRPr lang="en-US" dirty="0"/>
          </a:p>
        </p:txBody>
      </p:sp>
      <p:sp>
        <p:nvSpPr>
          <p:cNvPr id="3" name="Content Placeholder 2"/>
          <p:cNvSpPr>
            <a:spLocks noGrp="1"/>
          </p:cNvSpPr>
          <p:nvPr>
            <p:ph idx="1"/>
          </p:nvPr>
        </p:nvSpPr>
        <p:spPr>
          <a:xfrm>
            <a:off x="457200" y="1600200"/>
            <a:ext cx="5862918" cy="4525963"/>
          </a:xfrm>
        </p:spPr>
        <p:txBody>
          <a:bodyPr>
            <a:normAutofit/>
          </a:bodyPr>
          <a:lstStyle/>
          <a:p>
            <a:r>
              <a:rPr lang="en-US" dirty="0" smtClean="0"/>
              <a:t>First Christian martyrs of Japan</a:t>
            </a:r>
          </a:p>
          <a:p>
            <a:r>
              <a:rPr lang="en-US" dirty="0" smtClean="0"/>
              <a:t>Rounded up in Kyoto, their left ears were cut off, and were marched 600 miles to Nagasaki</a:t>
            </a:r>
          </a:p>
          <a:p>
            <a:r>
              <a:rPr lang="en-US" dirty="0" smtClean="0"/>
              <a:t>In Nagasaki they were chained to crosses and then stabbed with spears</a:t>
            </a:r>
            <a:endParaRPr lang="en-US" dirty="0"/>
          </a:p>
        </p:txBody>
      </p:sp>
      <p:pic>
        <p:nvPicPr>
          <p:cNvPr id="25602" name="Picture 2" descr="https://encrypted-tbn2.gstatic.com/images?q=tbn:ANd9GcTWlhO7gvCULJ4fn221bF8hdM-Se5XZzkx1BBYbCiej8-EqRBTiwA"/>
          <p:cNvPicPr>
            <a:picLocks noChangeAspect="1" noChangeArrowheads="1"/>
          </p:cNvPicPr>
          <p:nvPr/>
        </p:nvPicPr>
        <p:blipFill>
          <a:blip r:embed="rId2"/>
          <a:srcRect/>
          <a:stretch>
            <a:fillRect/>
          </a:stretch>
        </p:blipFill>
        <p:spPr bwMode="auto">
          <a:xfrm>
            <a:off x="6320118" y="1600200"/>
            <a:ext cx="2823882" cy="3938574"/>
          </a:xfrm>
          <a:prstGeom prst="rect">
            <a:avLst/>
          </a:prstGeom>
          <a:noFill/>
        </p:spPr>
      </p:pic>
    </p:spTree>
    <p:extLst>
      <p:ext uri="{BB962C8B-B14F-4D97-AF65-F5344CB8AC3E}">
        <p14:creationId xmlns:p14="http://schemas.microsoft.com/office/powerpoint/2010/main" val="2158435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r>
              <a:rPr lang="ja-JP" altLang="en-US" dirty="0" smtClean="0"/>
              <a:t>長崎</a:t>
            </a:r>
            <a:r>
              <a:rPr lang="en-US" altLang="ja-JP" dirty="0" smtClean="0"/>
              <a:t>26</a:t>
            </a:r>
            <a:r>
              <a:rPr lang="ja-JP" altLang="en-US" dirty="0" smtClean="0"/>
              <a:t>聖人　</a:t>
            </a:r>
            <a:r>
              <a:rPr lang="en-US" dirty="0" smtClean="0"/>
              <a:t>26 </a:t>
            </a:r>
            <a:r>
              <a:rPr lang="en-US" dirty="0" smtClean="0"/>
              <a:t>Nagasaki Martyrs</a:t>
            </a:r>
            <a:endParaRPr lang="en-US" dirty="0"/>
          </a:p>
        </p:txBody>
      </p:sp>
      <p:pic>
        <p:nvPicPr>
          <p:cNvPr id="24578" name="Picture 2" descr="http://www.sspxasia.com/Newsletters/2007/May-Sep/images/image017a.jpg"/>
          <p:cNvPicPr>
            <a:picLocks noChangeAspect="1" noChangeArrowheads="1"/>
          </p:cNvPicPr>
          <p:nvPr/>
        </p:nvPicPr>
        <p:blipFill>
          <a:blip r:embed="rId2"/>
          <a:srcRect/>
          <a:stretch>
            <a:fillRect/>
          </a:stretch>
        </p:blipFill>
        <p:spPr bwMode="auto">
          <a:xfrm>
            <a:off x="457200" y="1379435"/>
            <a:ext cx="8229600" cy="5478565"/>
          </a:xfrm>
          <a:prstGeom prst="rect">
            <a:avLst/>
          </a:prstGeom>
          <a:noFill/>
        </p:spPr>
      </p:pic>
    </p:spTree>
    <p:extLst>
      <p:ext uri="{BB962C8B-B14F-4D97-AF65-F5344CB8AC3E}">
        <p14:creationId xmlns:p14="http://schemas.microsoft.com/office/powerpoint/2010/main" val="2846931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長崎殉教者記念館</a:t>
            </a:r>
            <a:r>
              <a:rPr lang="en-US" altLang="ja-JP" dirty="0" smtClean="0"/>
              <a:t/>
            </a:r>
            <a:br>
              <a:rPr lang="en-US" altLang="ja-JP" dirty="0" smtClean="0"/>
            </a:br>
            <a:r>
              <a:rPr lang="en-US" dirty="0" smtClean="0"/>
              <a:t>Nagasaki </a:t>
            </a:r>
            <a:r>
              <a:rPr lang="en-US" dirty="0" smtClean="0"/>
              <a:t>Martyrs Museum</a:t>
            </a:r>
            <a:endParaRPr lang="en-US" dirty="0"/>
          </a:p>
        </p:txBody>
      </p:sp>
      <p:pic>
        <p:nvPicPr>
          <p:cNvPr id="4" name="Content Placeholder 3"/>
          <p:cNvPicPr>
            <a:picLocks noGrp="1" noChangeAspect="1"/>
          </p:cNvPicPr>
          <p:nvPr>
            <p:ph idx="1"/>
          </p:nvPr>
        </p:nvPicPr>
        <p:blipFill>
          <a:blip r:embed="rId2"/>
          <a:srcRect t="13336" b="13336"/>
          <a:stretch>
            <a:fillRect/>
          </a:stretch>
        </p:blipFill>
        <p:spPr/>
      </p:pic>
    </p:spTree>
    <p:extLst>
      <p:ext uri="{BB962C8B-B14F-4D97-AF65-F5344CB8AC3E}">
        <p14:creationId xmlns:p14="http://schemas.microsoft.com/office/powerpoint/2010/main" val="2437572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Nagasaki Martyrs</a:t>
            </a:r>
            <a:endParaRPr lang="en-US" dirty="0"/>
          </a:p>
        </p:txBody>
      </p:sp>
      <p:sp>
        <p:nvSpPr>
          <p:cNvPr id="3" name="Content Placeholder 2"/>
          <p:cNvSpPr>
            <a:spLocks noGrp="1"/>
          </p:cNvSpPr>
          <p:nvPr>
            <p:ph idx="1"/>
          </p:nvPr>
        </p:nvSpPr>
        <p:spPr/>
        <p:txBody>
          <a:bodyPr/>
          <a:lstStyle/>
          <a:p>
            <a:endParaRPr lang="en-US" dirty="0"/>
          </a:p>
        </p:txBody>
      </p:sp>
      <p:pic>
        <p:nvPicPr>
          <p:cNvPr id="71682" name="Picture 2" descr="http://www.crossroadsinitiative.com/pics/Saint_Paul_Miki.jpg"/>
          <p:cNvPicPr>
            <a:picLocks noChangeAspect="1" noChangeArrowheads="1"/>
          </p:cNvPicPr>
          <p:nvPr/>
        </p:nvPicPr>
        <p:blipFill>
          <a:blip r:embed="rId2"/>
          <a:srcRect/>
          <a:stretch>
            <a:fillRect/>
          </a:stretch>
        </p:blipFill>
        <p:spPr bwMode="auto">
          <a:xfrm>
            <a:off x="792579" y="1600201"/>
            <a:ext cx="3294900" cy="4525962"/>
          </a:xfrm>
          <a:prstGeom prst="rect">
            <a:avLst/>
          </a:prstGeom>
          <a:noFill/>
        </p:spPr>
      </p:pic>
      <p:pic>
        <p:nvPicPr>
          <p:cNvPr id="71684" name="Picture 4" descr="http://english.pauline.or.jp/history/images/shirai26Martyrs-018.jpg"/>
          <p:cNvPicPr>
            <a:picLocks noChangeAspect="1" noChangeArrowheads="1"/>
          </p:cNvPicPr>
          <p:nvPr/>
        </p:nvPicPr>
        <p:blipFill>
          <a:blip r:embed="rId3"/>
          <a:srcRect/>
          <a:stretch>
            <a:fillRect/>
          </a:stretch>
        </p:blipFill>
        <p:spPr bwMode="auto">
          <a:xfrm>
            <a:off x="4512609" y="2138084"/>
            <a:ext cx="4234324" cy="2622175"/>
          </a:xfrm>
          <a:prstGeom prst="rect">
            <a:avLst/>
          </a:prstGeom>
          <a:noFill/>
        </p:spPr>
      </p:pic>
      <p:sp>
        <p:nvSpPr>
          <p:cNvPr id="6" name="TextBox 5"/>
          <p:cNvSpPr txBox="1"/>
          <p:nvPr/>
        </p:nvSpPr>
        <p:spPr>
          <a:xfrm>
            <a:off x="5096656" y="4760259"/>
            <a:ext cx="3350474" cy="954107"/>
          </a:xfrm>
          <a:prstGeom prst="rect">
            <a:avLst/>
          </a:prstGeom>
          <a:noFill/>
        </p:spPr>
        <p:txBody>
          <a:bodyPr wrap="square" rtlCol="0">
            <a:spAutoFit/>
          </a:bodyPr>
          <a:lstStyle/>
          <a:p>
            <a:pPr algn="ctr"/>
            <a:r>
              <a:rPr lang="ja-JP" altLang="en-US" sz="2800" dirty="0"/>
              <a:t>トマス</a:t>
            </a:r>
            <a:r>
              <a:rPr lang="ja-JP" altLang="en-US" sz="2800" dirty="0" smtClean="0"/>
              <a:t>小崎</a:t>
            </a:r>
            <a:endParaRPr lang="en-US" altLang="ja-JP" sz="2800" dirty="0"/>
          </a:p>
          <a:p>
            <a:pPr algn="ctr"/>
            <a:r>
              <a:rPr lang="en-US" sz="2800" dirty="0" smtClean="0"/>
              <a:t>Thomas </a:t>
            </a:r>
            <a:r>
              <a:rPr lang="en-US" sz="2800" dirty="0" err="1" smtClean="0"/>
              <a:t>Kozaki</a:t>
            </a:r>
            <a:endParaRPr lang="en-US" sz="2800" dirty="0"/>
          </a:p>
        </p:txBody>
      </p:sp>
      <p:sp>
        <p:nvSpPr>
          <p:cNvPr id="7" name="TextBox 6"/>
          <p:cNvSpPr txBox="1"/>
          <p:nvPr/>
        </p:nvSpPr>
        <p:spPr>
          <a:xfrm>
            <a:off x="792579" y="6126163"/>
            <a:ext cx="3720030" cy="523220"/>
          </a:xfrm>
          <a:prstGeom prst="rect">
            <a:avLst/>
          </a:prstGeom>
          <a:noFill/>
        </p:spPr>
        <p:txBody>
          <a:bodyPr wrap="square" rtlCol="0">
            <a:spAutoFit/>
          </a:bodyPr>
          <a:lstStyle/>
          <a:p>
            <a:pPr algn="ctr"/>
            <a:r>
              <a:rPr lang="ja-JP" altLang="en-US" sz="2800" dirty="0" smtClean="0"/>
              <a:t>パウロ三木</a:t>
            </a:r>
            <a:r>
              <a:rPr lang="en-US" sz="2800" dirty="0" smtClean="0"/>
              <a:t>Paul </a:t>
            </a:r>
            <a:r>
              <a:rPr lang="en-US" sz="2800" dirty="0" smtClean="0"/>
              <a:t>Miki</a:t>
            </a:r>
            <a:endParaRPr lang="en-US" sz="2800" dirty="0"/>
          </a:p>
        </p:txBody>
      </p:sp>
    </p:spTree>
    <p:extLst>
      <p:ext uri="{BB962C8B-B14F-4D97-AF65-F5344CB8AC3E}">
        <p14:creationId xmlns:p14="http://schemas.microsoft.com/office/powerpoint/2010/main" val="1399596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徳川将軍</a:t>
            </a:r>
            <a:r>
              <a:rPr lang="en-US" altLang="ja-JP" dirty="0" smtClean="0"/>
              <a:t/>
            </a:r>
            <a:br>
              <a:rPr lang="en-US" altLang="ja-JP" dirty="0" smtClean="0"/>
            </a:br>
            <a:r>
              <a:rPr lang="en-US" dirty="0" smtClean="0"/>
              <a:t>Tokugawa </a:t>
            </a:r>
            <a:r>
              <a:rPr lang="en-US" dirty="0" smtClean="0"/>
              <a:t>Shogun (1600-1868 )</a:t>
            </a:r>
            <a:endParaRPr lang="en-US" dirty="0"/>
          </a:p>
        </p:txBody>
      </p:sp>
      <p:sp>
        <p:nvSpPr>
          <p:cNvPr id="3" name="Content Placeholder 2"/>
          <p:cNvSpPr>
            <a:spLocks noGrp="1"/>
          </p:cNvSpPr>
          <p:nvPr>
            <p:ph idx="1"/>
          </p:nvPr>
        </p:nvSpPr>
        <p:spPr>
          <a:xfrm>
            <a:off x="289901" y="1600200"/>
            <a:ext cx="6020957" cy="4525963"/>
          </a:xfrm>
        </p:spPr>
        <p:txBody>
          <a:bodyPr>
            <a:normAutofit lnSpcReduction="10000"/>
          </a:bodyPr>
          <a:lstStyle/>
          <a:p>
            <a:r>
              <a:rPr lang="en-US" dirty="0" err="1" smtClean="0"/>
              <a:t>Hideyoshi</a:t>
            </a:r>
            <a:r>
              <a:rPr lang="en-US" dirty="0" smtClean="0"/>
              <a:t> died in 1598</a:t>
            </a:r>
          </a:p>
          <a:p>
            <a:r>
              <a:rPr lang="en-US" dirty="0" smtClean="0"/>
              <a:t>In 1610 </a:t>
            </a:r>
            <a:r>
              <a:rPr lang="en-US" dirty="0" err="1" smtClean="0"/>
              <a:t>Ieyasu</a:t>
            </a:r>
            <a:r>
              <a:rPr lang="ja-JP" altLang="en-US" dirty="0" smtClean="0"/>
              <a:t>家康</a:t>
            </a:r>
            <a:r>
              <a:rPr lang="en-US" dirty="0" smtClean="0"/>
              <a:t> </a:t>
            </a:r>
            <a:r>
              <a:rPr lang="en-US" dirty="0" smtClean="0"/>
              <a:t>(</a:t>
            </a:r>
            <a:r>
              <a:rPr lang="en-US" dirty="0"/>
              <a:t>1543 - </a:t>
            </a:r>
            <a:r>
              <a:rPr lang="en-US" dirty="0" smtClean="0"/>
              <a:t>1616) Tokugawa expelled all foreign missionaries from Japan</a:t>
            </a:r>
          </a:p>
          <a:p>
            <a:r>
              <a:rPr lang="en-US" dirty="0" smtClean="0"/>
              <a:t>In 1614 </a:t>
            </a:r>
            <a:r>
              <a:rPr lang="en-US" dirty="0" err="1" smtClean="0"/>
              <a:t>Ieyasu</a:t>
            </a:r>
            <a:r>
              <a:rPr lang="en-US" dirty="0" smtClean="0"/>
              <a:t> outlawed Christian activity in Japan</a:t>
            </a:r>
          </a:p>
          <a:p>
            <a:r>
              <a:rPr lang="en-US" dirty="0" smtClean="0"/>
              <a:t>The Shogun sent his men throughout the land to interrogate every citizen </a:t>
            </a:r>
            <a:endParaRPr lang="en-US" dirty="0"/>
          </a:p>
        </p:txBody>
      </p:sp>
      <p:pic>
        <p:nvPicPr>
          <p:cNvPr id="5" name="Picture 4"/>
          <p:cNvPicPr>
            <a:picLocks noChangeAspect="1"/>
          </p:cNvPicPr>
          <p:nvPr/>
        </p:nvPicPr>
        <p:blipFill>
          <a:blip r:embed="rId2"/>
          <a:stretch>
            <a:fillRect/>
          </a:stretch>
        </p:blipFill>
        <p:spPr>
          <a:xfrm>
            <a:off x="6508756" y="2728210"/>
            <a:ext cx="2560137" cy="2321238"/>
          </a:xfrm>
          <a:prstGeom prst="rect">
            <a:avLst/>
          </a:prstGeom>
        </p:spPr>
      </p:pic>
    </p:spTree>
    <p:extLst>
      <p:ext uri="{BB962C8B-B14F-4D97-AF65-F5344CB8AC3E}">
        <p14:creationId xmlns:p14="http://schemas.microsoft.com/office/powerpoint/2010/main" val="132698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Tokugawa Shogun (1600 - 1868 )</a:t>
            </a:r>
            <a:endParaRPr lang="en-US" dirty="0"/>
          </a:p>
        </p:txBody>
      </p:sp>
      <p:sp>
        <p:nvSpPr>
          <p:cNvPr id="3" name="Content Placeholder 2"/>
          <p:cNvSpPr>
            <a:spLocks noGrp="1"/>
          </p:cNvSpPr>
          <p:nvPr>
            <p:ph idx="1"/>
          </p:nvPr>
        </p:nvSpPr>
        <p:spPr>
          <a:xfrm>
            <a:off x="457200" y="1600200"/>
            <a:ext cx="5753100" cy="4525963"/>
          </a:xfrm>
        </p:spPr>
        <p:txBody>
          <a:bodyPr>
            <a:normAutofit fontScale="92500"/>
          </a:bodyPr>
          <a:lstStyle/>
          <a:p>
            <a:r>
              <a:rPr lang="en-US" dirty="0" smtClean="0"/>
              <a:t>Plaques with the picture of Jesus or Mary (</a:t>
            </a:r>
            <a:r>
              <a:rPr lang="en-US" dirty="0" smtClean="0"/>
              <a:t>Fumie</a:t>
            </a:r>
            <a:r>
              <a:rPr lang="ja-JP" altLang="en-US" dirty="0" smtClean="0"/>
              <a:t>踏み絵</a:t>
            </a:r>
            <a:r>
              <a:rPr lang="en-US" dirty="0" smtClean="0"/>
              <a:t>) </a:t>
            </a:r>
            <a:r>
              <a:rPr lang="en-US" dirty="0" smtClean="0"/>
              <a:t>were used.</a:t>
            </a:r>
          </a:p>
          <a:p>
            <a:r>
              <a:rPr lang="en-US" dirty="0" smtClean="0"/>
              <a:t>The Shogun realized the most effective weapon was apostasy, “</a:t>
            </a:r>
            <a:r>
              <a:rPr lang="en-US" dirty="0" err="1" smtClean="0"/>
              <a:t>Korobi</a:t>
            </a:r>
            <a:r>
              <a:rPr lang="en-US" dirty="0" smtClean="0"/>
              <a:t> </a:t>
            </a:r>
            <a:r>
              <a:rPr lang="en-US" dirty="0" smtClean="0"/>
              <a:t>Kristian</a:t>
            </a:r>
            <a:r>
              <a:rPr lang="ja-JP" altLang="en-US" dirty="0" smtClean="0"/>
              <a:t>転びキリシタン</a:t>
            </a:r>
            <a:r>
              <a:rPr lang="en-US" dirty="0" smtClean="0"/>
              <a:t>” </a:t>
            </a:r>
            <a:endParaRPr lang="en-US" dirty="0" smtClean="0"/>
          </a:p>
          <a:p>
            <a:r>
              <a:rPr lang="en-US" dirty="0" smtClean="0"/>
              <a:t>The best way to force one to renounce their faith was torture</a:t>
            </a:r>
          </a:p>
          <a:p>
            <a:endParaRPr lang="en-US" dirty="0"/>
          </a:p>
          <a:p>
            <a:endParaRPr lang="en-US" dirty="0"/>
          </a:p>
        </p:txBody>
      </p:sp>
      <p:pic>
        <p:nvPicPr>
          <p:cNvPr id="4" name="Picture 3"/>
          <p:cNvPicPr>
            <a:picLocks noChangeAspect="1"/>
          </p:cNvPicPr>
          <p:nvPr/>
        </p:nvPicPr>
        <p:blipFill>
          <a:blip r:embed="rId2"/>
          <a:stretch>
            <a:fillRect/>
          </a:stretch>
        </p:blipFill>
        <p:spPr>
          <a:xfrm>
            <a:off x="6210300" y="1417638"/>
            <a:ext cx="2933700" cy="4318000"/>
          </a:xfrm>
          <a:prstGeom prst="rect">
            <a:avLst/>
          </a:prstGeom>
        </p:spPr>
      </p:pic>
    </p:spTree>
    <p:extLst>
      <p:ext uri="{BB962C8B-B14F-4D97-AF65-F5344CB8AC3E}">
        <p14:creationId xmlns:p14="http://schemas.microsoft.com/office/powerpoint/2010/main" val="1021089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Tokugawa Shogun (1600 - 1868)</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BBC News states that the </a:t>
            </a:r>
            <a:r>
              <a:rPr lang="en-US" dirty="0" smtClean="0"/>
              <a:t>“… the </a:t>
            </a:r>
            <a:r>
              <a:rPr lang="en-US" dirty="0"/>
              <a:t>campaign against Christianity which took place in Japan in the early 1600s was more ferocious than any other religious persecution in the history of the Church.</a:t>
            </a:r>
            <a:r>
              <a:rPr lang="en-US" dirty="0" smtClean="0"/>
              <a:t>”</a:t>
            </a:r>
          </a:p>
          <a:p>
            <a:pPr lvl="1"/>
            <a:r>
              <a:rPr lang="en-US" dirty="0" smtClean="0"/>
              <a:t>Duncan </a:t>
            </a:r>
            <a:r>
              <a:rPr lang="en-US" dirty="0"/>
              <a:t>Bartlett, “Japan looks back on 17th-Century persecutions,” BBC News, 24 Nov. 2008, </a:t>
            </a:r>
            <a:r>
              <a:rPr lang="en-US" u="sng" dirty="0">
                <a:hlinkClick r:id="rId2"/>
              </a:rPr>
              <a:t>http://news.bbc.co.uk/2/hi/7745455.stm</a:t>
            </a:r>
            <a:r>
              <a:rPr lang="en-US" dirty="0"/>
              <a:t>. </a:t>
            </a:r>
          </a:p>
          <a:p>
            <a:endParaRPr lang="en-US" dirty="0"/>
          </a:p>
          <a:p>
            <a:endParaRPr lang="en-US" dirty="0"/>
          </a:p>
        </p:txBody>
      </p:sp>
    </p:spTree>
    <p:extLst>
      <p:ext uri="{BB962C8B-B14F-4D97-AF65-F5344CB8AC3E}">
        <p14:creationId xmlns:p14="http://schemas.microsoft.com/office/powerpoint/2010/main" val="2498958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406900"/>
            <a:ext cx="7772400" cy="1767657"/>
          </a:xfrm>
        </p:spPr>
        <p:txBody>
          <a:bodyPr>
            <a:normAutofit fontScale="90000"/>
          </a:bodyPr>
          <a:lstStyle/>
          <a:p>
            <a:r>
              <a:rPr lang="ja-JP" altLang="en-US" dirty="0" smtClean="0"/>
              <a:t>福音の日本への到来</a:t>
            </a:r>
            <a:r>
              <a:rPr lang="en-US" dirty="0" smtClean="0"/>
              <a:t/>
            </a:r>
            <a:br>
              <a:rPr lang="en-US" dirty="0" smtClean="0"/>
            </a:br>
            <a:r>
              <a:rPr lang="en-US" dirty="0" smtClean="0"/>
              <a:t>Gospel </a:t>
            </a:r>
            <a:r>
              <a:rPr lang="en-US" dirty="0" smtClean="0"/>
              <a:t>Arrives in Japan</a:t>
            </a:r>
            <a:br>
              <a:rPr lang="en-US" dirty="0" smtClean="0"/>
            </a:br>
            <a:r>
              <a:rPr lang="en-US" dirty="0" smtClean="0"/>
              <a:t> 1549 A.D. </a:t>
            </a:r>
            <a:endParaRPr lang="en-US" dirty="0"/>
          </a:p>
        </p:txBody>
      </p:sp>
      <p:sp>
        <p:nvSpPr>
          <p:cNvPr id="5" name="Text Placeholder 4"/>
          <p:cNvSpPr>
            <a:spLocks noGrp="1"/>
          </p:cNvSpPr>
          <p:nvPr>
            <p:ph type="body" idx="1"/>
          </p:nvPr>
        </p:nvSpPr>
        <p:spPr>
          <a:xfrm>
            <a:off x="722313" y="1508289"/>
            <a:ext cx="7772400" cy="2898612"/>
          </a:xfrm>
        </p:spPr>
        <p:txBody>
          <a:bodyPr>
            <a:noAutofit/>
          </a:bodyPr>
          <a:lstStyle/>
          <a:p>
            <a:r>
              <a:rPr lang="ja-JP" altLang="en-US" sz="2800" dirty="0"/>
              <a:t>あなたがたは、</a:t>
            </a:r>
            <a:r>
              <a:rPr lang="en-US" altLang="ja-JP" sz="2800" dirty="0"/>
              <a:t>『</a:t>
            </a:r>
            <a:r>
              <a:rPr lang="ja-JP" altLang="en-US" sz="2800" dirty="0"/>
              <a:t>刈り入れ時が来るまでに、まだ四か月ある。</a:t>
            </a:r>
            <a:r>
              <a:rPr lang="en-US" altLang="ja-JP" sz="2800" dirty="0"/>
              <a:t>』</a:t>
            </a:r>
            <a:r>
              <a:rPr lang="ja-JP" altLang="en-US" sz="2800" dirty="0"/>
              <a:t>と言ってはいませんか。さあ、わたしの言うことを聞きなさい。目を上げて畑を見なさい。色づいて、刈り入れるばかりになっています。 </a:t>
            </a:r>
            <a:endParaRPr lang="en-US" altLang="ja-JP" sz="2800" dirty="0"/>
          </a:p>
          <a:p>
            <a:r>
              <a:rPr lang="en-US" sz="2800" dirty="0" smtClean="0"/>
              <a:t>Look</a:t>
            </a:r>
            <a:r>
              <a:rPr lang="en-US" sz="2800" dirty="0" smtClean="0"/>
              <a:t>, I tell you, lift up your eyes, and see that the fields are white for harvest. </a:t>
            </a:r>
            <a:r>
              <a:rPr lang="en-US" sz="2800" dirty="0"/>
              <a:t>  </a:t>
            </a:r>
            <a:r>
              <a:rPr lang="en-US" sz="2800" dirty="0" smtClean="0"/>
              <a:t>- </a:t>
            </a:r>
            <a:r>
              <a:rPr lang="ja-JP" altLang="en-US" sz="2800" dirty="0"/>
              <a:t>ヨハネ</a:t>
            </a:r>
            <a:r>
              <a:rPr lang="en-US" sz="2800" dirty="0" smtClean="0"/>
              <a:t> </a:t>
            </a:r>
            <a:r>
              <a:rPr lang="en-US" sz="2800" dirty="0" smtClean="0"/>
              <a:t>4:35</a:t>
            </a:r>
          </a:p>
        </p:txBody>
      </p:sp>
    </p:spTree>
    <p:extLst>
      <p:ext uri="{BB962C8B-B14F-4D97-AF65-F5344CB8AC3E}">
        <p14:creationId xmlns:p14="http://schemas.microsoft.com/office/powerpoint/2010/main" val="2978592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0587.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2113785" y="274638"/>
            <a:ext cx="5051054" cy="2777885"/>
          </a:xfrm>
        </p:spPr>
      </p:pic>
      <p:sp>
        <p:nvSpPr>
          <p:cNvPr id="5" name="Rectangle 4"/>
          <p:cNvSpPr/>
          <p:nvPr/>
        </p:nvSpPr>
        <p:spPr>
          <a:xfrm>
            <a:off x="3789255" y="3244334"/>
            <a:ext cx="184666" cy="369332"/>
          </a:xfrm>
          <a:prstGeom prst="rect">
            <a:avLst/>
          </a:prstGeom>
        </p:spPr>
        <p:txBody>
          <a:bodyPr wrap="none">
            <a:spAutoFit/>
          </a:bodyPr>
          <a:lstStyle/>
          <a:p>
            <a:endParaRPr lang="en-US" dirty="0"/>
          </a:p>
        </p:txBody>
      </p:sp>
      <p:pic>
        <p:nvPicPr>
          <p:cNvPr id="7" name="Picture 6" descr="IMG_05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83" y="3244334"/>
            <a:ext cx="4942255" cy="3457777"/>
          </a:xfrm>
          <a:prstGeom prst="rect">
            <a:avLst/>
          </a:prstGeom>
        </p:spPr>
      </p:pic>
    </p:spTree>
    <p:extLst>
      <p:ext uri="{BB962C8B-B14F-4D97-AF65-F5344CB8AC3E}">
        <p14:creationId xmlns:p14="http://schemas.microsoft.com/office/powerpoint/2010/main" val="742615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3789255" y="3244334"/>
            <a:ext cx="184666" cy="369332"/>
          </a:xfrm>
          <a:prstGeom prst="rect">
            <a:avLst/>
          </a:prstGeom>
        </p:spPr>
        <p:txBody>
          <a:bodyPr wrap="none">
            <a:spAutoFit/>
          </a:bodyPr>
          <a:lstStyle/>
          <a:p>
            <a:endParaRPr lang="en-US" dirty="0"/>
          </a:p>
        </p:txBody>
      </p:sp>
      <p:pic>
        <p:nvPicPr>
          <p:cNvPr id="8" name="Picture 7" descr="IMG_0584.JPG"/>
          <p:cNvPicPr>
            <a:picLocks noChangeAspect="1"/>
          </p:cNvPicPr>
          <p:nvPr/>
        </p:nvPicPr>
        <p:blipFill rotWithShape="1">
          <a:blip r:embed="rId2">
            <a:extLst>
              <a:ext uri="{28A0092B-C50C-407E-A947-70E740481C1C}">
                <a14:useLocalDpi xmlns:a14="http://schemas.microsoft.com/office/drawing/2010/main" val="0"/>
              </a:ext>
            </a:extLst>
          </a:blip>
          <a:srcRect r="21333"/>
          <a:stretch/>
        </p:blipFill>
        <p:spPr>
          <a:xfrm>
            <a:off x="96634" y="1544393"/>
            <a:ext cx="4072436" cy="3882620"/>
          </a:xfrm>
          <a:prstGeom prst="rect">
            <a:avLst/>
          </a:prstGeom>
        </p:spPr>
      </p:pic>
      <p:pic>
        <p:nvPicPr>
          <p:cNvPr id="9" name="Picture 8" descr="IMG_0583.JPG"/>
          <p:cNvPicPr>
            <a:picLocks noChangeAspect="1"/>
          </p:cNvPicPr>
          <p:nvPr/>
        </p:nvPicPr>
        <p:blipFill rotWithShape="1">
          <a:blip r:embed="rId3">
            <a:extLst>
              <a:ext uri="{28A0092B-C50C-407E-A947-70E740481C1C}">
                <a14:useLocalDpi xmlns:a14="http://schemas.microsoft.com/office/drawing/2010/main" val="0"/>
              </a:ext>
            </a:extLst>
          </a:blip>
          <a:srcRect l="6704"/>
          <a:stretch/>
        </p:blipFill>
        <p:spPr>
          <a:xfrm>
            <a:off x="4348534" y="1544393"/>
            <a:ext cx="4795466" cy="3855035"/>
          </a:xfrm>
          <a:prstGeom prst="rect">
            <a:avLst/>
          </a:prstGeom>
        </p:spPr>
      </p:pic>
    </p:spTree>
    <p:extLst>
      <p:ext uri="{BB962C8B-B14F-4D97-AF65-F5344CB8AC3E}">
        <p14:creationId xmlns:p14="http://schemas.microsoft.com/office/powerpoint/2010/main" val="1281294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i="1" dirty="0" smtClean="0"/>
              <a:t>徳川秀忠</a:t>
            </a:r>
            <a:r>
              <a:rPr lang="en-US" i="1" dirty="0" smtClean="0"/>
              <a:t/>
            </a:r>
            <a:br>
              <a:rPr lang="en-US" i="1" dirty="0" smtClean="0"/>
            </a:br>
            <a:r>
              <a:rPr lang="en-US" i="1" dirty="0" smtClean="0"/>
              <a:t>Tokugawa </a:t>
            </a:r>
            <a:r>
              <a:rPr lang="en-US" i="1" dirty="0" err="1" smtClean="0"/>
              <a:t>Hidetada</a:t>
            </a:r>
            <a:r>
              <a:rPr lang="en-US" i="1" dirty="0" smtClean="0"/>
              <a:t> </a:t>
            </a:r>
            <a:r>
              <a:rPr lang="en-US" altLang="ja-JP" i="1" dirty="0" smtClean="0"/>
              <a:t>(1579 – 1632)</a:t>
            </a:r>
            <a:endParaRPr lang="en-US" dirty="0"/>
          </a:p>
        </p:txBody>
      </p:sp>
      <p:pic>
        <p:nvPicPr>
          <p:cNvPr id="72706" name="Picture 2" descr="http://1.bp.blogspot.com/_sGOSS_6GPUM/TSHJAk_YlRI/AAAAAAAABn8/PYYwBkDjH6o/s400/7.jpg"/>
          <p:cNvPicPr>
            <a:picLocks noChangeAspect="1" noChangeArrowheads="1"/>
          </p:cNvPicPr>
          <p:nvPr/>
        </p:nvPicPr>
        <p:blipFill>
          <a:blip r:embed="rId2"/>
          <a:srcRect r="52149"/>
          <a:stretch>
            <a:fillRect/>
          </a:stretch>
        </p:blipFill>
        <p:spPr bwMode="auto">
          <a:xfrm>
            <a:off x="2044335" y="1881577"/>
            <a:ext cx="5180924" cy="4493282"/>
          </a:xfrm>
          <a:prstGeom prst="rect">
            <a:avLst/>
          </a:prstGeom>
          <a:noFill/>
        </p:spPr>
      </p:pic>
    </p:spTree>
    <p:extLst>
      <p:ext uri="{BB962C8B-B14F-4D97-AF65-F5344CB8AC3E}">
        <p14:creationId xmlns:p14="http://schemas.microsoft.com/office/powerpoint/2010/main" val="2973032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徳川家光</a:t>
            </a:r>
            <a:r>
              <a:rPr lang="en-US" dirty="0" smtClean="0"/>
              <a:t/>
            </a:r>
            <a:br>
              <a:rPr lang="en-US" dirty="0" smtClean="0"/>
            </a:br>
            <a:r>
              <a:rPr lang="en-US" dirty="0" err="1" smtClean="0"/>
              <a:t>Iemitsu</a:t>
            </a:r>
            <a:r>
              <a:rPr lang="en-US" dirty="0" smtClean="0"/>
              <a:t> </a:t>
            </a:r>
            <a:r>
              <a:rPr lang="en-US" dirty="0" smtClean="0"/>
              <a:t>Tokugawa (1604-1651)</a:t>
            </a:r>
            <a:endParaRPr lang="en-US" dirty="0"/>
          </a:p>
        </p:txBody>
      </p:sp>
      <p:sp>
        <p:nvSpPr>
          <p:cNvPr id="3" name="Content Placeholder 2"/>
          <p:cNvSpPr>
            <a:spLocks noGrp="1"/>
          </p:cNvSpPr>
          <p:nvPr>
            <p:ph idx="1"/>
          </p:nvPr>
        </p:nvSpPr>
        <p:spPr>
          <a:xfrm>
            <a:off x="457200" y="1600200"/>
            <a:ext cx="5215117" cy="4525963"/>
          </a:xfrm>
        </p:spPr>
        <p:txBody>
          <a:bodyPr>
            <a:normAutofit/>
          </a:bodyPr>
          <a:lstStyle/>
          <a:p>
            <a:r>
              <a:rPr lang="en-US" dirty="0" smtClean="0"/>
              <a:t>Grandson of </a:t>
            </a:r>
            <a:r>
              <a:rPr lang="en-US" dirty="0" err="1" smtClean="0"/>
              <a:t>Ieyasu</a:t>
            </a:r>
            <a:r>
              <a:rPr lang="en-US" dirty="0" smtClean="0"/>
              <a:t> Tokugawa</a:t>
            </a:r>
          </a:p>
          <a:p>
            <a:r>
              <a:rPr lang="en-US" dirty="0" smtClean="0"/>
              <a:t>Deified his grandfather</a:t>
            </a:r>
          </a:p>
          <a:p>
            <a:r>
              <a:rPr lang="en-US" dirty="0" smtClean="0"/>
              <a:t>Built the </a:t>
            </a:r>
            <a:r>
              <a:rPr lang="en-US" dirty="0" err="1" smtClean="0"/>
              <a:t>Toshogu</a:t>
            </a:r>
            <a:r>
              <a:rPr lang="en-US" dirty="0" smtClean="0"/>
              <a:t> Shrine in Nikko”</a:t>
            </a:r>
          </a:p>
          <a:p>
            <a:r>
              <a:rPr lang="en-US" dirty="0" smtClean="0"/>
              <a:t>Killed thousands of Christians including the last missionary in Japan</a:t>
            </a:r>
            <a:endParaRPr lang="en-US" dirty="0"/>
          </a:p>
        </p:txBody>
      </p:sp>
      <p:pic>
        <p:nvPicPr>
          <p:cNvPr id="4" name="Picture 3"/>
          <p:cNvPicPr>
            <a:picLocks noChangeAspect="1"/>
          </p:cNvPicPr>
          <p:nvPr/>
        </p:nvPicPr>
        <p:blipFill>
          <a:blip r:embed="rId2"/>
          <a:stretch>
            <a:fillRect/>
          </a:stretch>
        </p:blipFill>
        <p:spPr>
          <a:xfrm>
            <a:off x="6071542" y="2278965"/>
            <a:ext cx="3072458" cy="2504721"/>
          </a:xfrm>
          <a:prstGeom prst="rect">
            <a:avLst/>
          </a:prstGeom>
        </p:spPr>
      </p:pic>
    </p:spTree>
    <p:extLst>
      <p:ext uri="{BB962C8B-B14F-4D97-AF65-F5344CB8AC3E}">
        <p14:creationId xmlns:p14="http://schemas.microsoft.com/office/powerpoint/2010/main" val="2237518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smtClean="0"/>
              <a:t>東照宮</a:t>
            </a:r>
            <a:r>
              <a:rPr lang="en-US" dirty="0" err="1" smtClean="0"/>
              <a:t>Toshogu</a:t>
            </a:r>
            <a:r>
              <a:rPr lang="en-US" dirty="0" smtClean="0"/>
              <a:t> </a:t>
            </a:r>
            <a:r>
              <a:rPr lang="en-US" dirty="0" smtClean="0"/>
              <a:t>Shrine (</a:t>
            </a:r>
            <a:r>
              <a:rPr lang="en-US" dirty="0" err="1" smtClean="0"/>
              <a:t>Ieyasu</a:t>
            </a:r>
            <a:r>
              <a:rPr lang="en-US" dirty="0" smtClean="0"/>
              <a:t>)</a:t>
            </a:r>
            <a:endParaRPr lang="en-US" dirty="0"/>
          </a:p>
        </p:txBody>
      </p:sp>
      <p:pic>
        <p:nvPicPr>
          <p:cNvPr id="17412" name="Picture 4" descr="http://www.japan-guide.com/g8/3801_01.jpg"/>
          <p:cNvPicPr>
            <a:picLocks noChangeAspect="1" noChangeArrowheads="1"/>
          </p:cNvPicPr>
          <p:nvPr/>
        </p:nvPicPr>
        <p:blipFill>
          <a:blip r:embed="rId2"/>
          <a:srcRect/>
          <a:stretch>
            <a:fillRect/>
          </a:stretch>
        </p:blipFill>
        <p:spPr bwMode="auto">
          <a:xfrm>
            <a:off x="4915940" y="2692924"/>
            <a:ext cx="3988217" cy="2208859"/>
          </a:xfrm>
          <a:prstGeom prst="rect">
            <a:avLst/>
          </a:prstGeom>
          <a:noFill/>
        </p:spPr>
      </p:pic>
      <p:pic>
        <p:nvPicPr>
          <p:cNvPr id="17414" name="Picture 6" descr="http://sbarnhill.mvps.org/japan/Images/ToshoguYomeimon2.jpg"/>
          <p:cNvPicPr>
            <a:picLocks noChangeAspect="1" noChangeArrowheads="1"/>
          </p:cNvPicPr>
          <p:nvPr/>
        </p:nvPicPr>
        <p:blipFill>
          <a:blip r:embed="rId3"/>
          <a:srcRect/>
          <a:stretch>
            <a:fillRect/>
          </a:stretch>
        </p:blipFill>
        <p:spPr bwMode="auto">
          <a:xfrm>
            <a:off x="831954" y="1417638"/>
            <a:ext cx="3949908" cy="5266544"/>
          </a:xfrm>
          <a:prstGeom prst="rect">
            <a:avLst/>
          </a:prstGeom>
          <a:noFill/>
        </p:spPr>
      </p:pic>
    </p:spTree>
    <p:extLst>
      <p:ext uri="{BB962C8B-B14F-4D97-AF65-F5344CB8AC3E}">
        <p14:creationId xmlns:p14="http://schemas.microsoft.com/office/powerpoint/2010/main" val="1299595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Iemitsu</a:t>
            </a:r>
            <a:r>
              <a:rPr lang="en-US" dirty="0" smtClean="0"/>
              <a:t> Tokugawa (1604-1651)</a:t>
            </a:r>
            <a:endParaRPr lang="en-US" dirty="0"/>
          </a:p>
        </p:txBody>
      </p:sp>
      <p:sp>
        <p:nvSpPr>
          <p:cNvPr id="3" name="Content Placeholder 2"/>
          <p:cNvSpPr>
            <a:spLocks noGrp="1"/>
          </p:cNvSpPr>
          <p:nvPr>
            <p:ph idx="1"/>
          </p:nvPr>
        </p:nvSpPr>
        <p:spPr>
          <a:xfrm>
            <a:off x="457200" y="1600200"/>
            <a:ext cx="5215117" cy="4525963"/>
          </a:xfrm>
        </p:spPr>
        <p:txBody>
          <a:bodyPr>
            <a:normAutofit/>
          </a:bodyPr>
          <a:lstStyle/>
          <a:p>
            <a:r>
              <a:rPr lang="en-US" dirty="0" smtClean="0"/>
              <a:t>Ordered everyone to register at the Buddhist Temple </a:t>
            </a:r>
          </a:p>
          <a:p>
            <a:r>
              <a:rPr lang="en-US" dirty="0" smtClean="0"/>
              <a:t>Established the Office of Religious Inspection  </a:t>
            </a:r>
          </a:p>
          <a:p>
            <a:r>
              <a:rPr lang="en-US" dirty="0" smtClean="0"/>
              <a:t>People were forced to have funerals at Buddhist Temples. </a:t>
            </a:r>
          </a:p>
          <a:p>
            <a:endParaRPr lang="en-US" dirty="0"/>
          </a:p>
        </p:txBody>
      </p:sp>
      <p:pic>
        <p:nvPicPr>
          <p:cNvPr id="4" name="Picture 3"/>
          <p:cNvPicPr>
            <a:picLocks noChangeAspect="1"/>
          </p:cNvPicPr>
          <p:nvPr/>
        </p:nvPicPr>
        <p:blipFill>
          <a:blip r:embed="rId2"/>
          <a:stretch>
            <a:fillRect/>
          </a:stretch>
        </p:blipFill>
        <p:spPr>
          <a:xfrm>
            <a:off x="6071542" y="2278965"/>
            <a:ext cx="3072458" cy="2504721"/>
          </a:xfrm>
          <a:prstGeom prst="rect">
            <a:avLst/>
          </a:prstGeom>
        </p:spPr>
      </p:pic>
    </p:spTree>
    <p:extLst>
      <p:ext uri="{BB962C8B-B14F-4D97-AF65-F5344CB8AC3E}">
        <p14:creationId xmlns:p14="http://schemas.microsoft.com/office/powerpoint/2010/main" val="2279395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smtClean="0"/>
              <a:t>徳川将軍</a:t>
            </a:r>
            <a:r>
              <a:rPr lang="en-US" dirty="0" smtClean="0"/>
              <a:t>Tokugawa </a:t>
            </a:r>
            <a:r>
              <a:rPr lang="en-US" dirty="0" smtClean="0"/>
              <a:t>Shoguns</a:t>
            </a:r>
            <a:endParaRPr lang="en-US" dirty="0"/>
          </a:p>
        </p:txBody>
      </p:sp>
      <p:sp>
        <p:nvSpPr>
          <p:cNvPr id="3" name="Content Placeholder 2"/>
          <p:cNvSpPr>
            <a:spLocks noGrp="1"/>
          </p:cNvSpPr>
          <p:nvPr>
            <p:ph idx="1"/>
          </p:nvPr>
        </p:nvSpPr>
        <p:spPr/>
        <p:txBody>
          <a:bodyPr/>
          <a:lstStyle/>
          <a:p>
            <a:r>
              <a:rPr lang="en-US" dirty="0" smtClean="0"/>
              <a:t>In 1612 there were 300K Christians</a:t>
            </a:r>
          </a:p>
          <a:p>
            <a:r>
              <a:rPr lang="en-US" dirty="0" smtClean="0"/>
              <a:t>In 1625 50% less</a:t>
            </a:r>
          </a:p>
          <a:p>
            <a:r>
              <a:rPr lang="en-US" dirty="0" smtClean="0"/>
              <a:t>In 1644 the last missionary, </a:t>
            </a:r>
            <a:r>
              <a:rPr lang="en-US" dirty="0" err="1" smtClean="0"/>
              <a:t>Konishi</a:t>
            </a:r>
            <a:r>
              <a:rPr lang="en-US" dirty="0" smtClean="0"/>
              <a:t> </a:t>
            </a:r>
            <a:r>
              <a:rPr lang="en-US" dirty="0" err="1" smtClean="0"/>
              <a:t>Mancio</a:t>
            </a:r>
            <a:r>
              <a:rPr lang="en-US" dirty="0" smtClean="0"/>
              <a:t> was killed</a:t>
            </a:r>
            <a:endParaRPr lang="en-US" dirty="0"/>
          </a:p>
        </p:txBody>
      </p:sp>
      <p:pic>
        <p:nvPicPr>
          <p:cNvPr id="22530" name="Picture 2" descr="http://1.bp.blogspot.com/_sGOSS_6GPUM/TSAdDb8aVdI/AAAAAAAABk8/k8XC1AfBZpw/s320/11.jpg"/>
          <p:cNvPicPr>
            <a:picLocks noChangeAspect="1" noChangeArrowheads="1"/>
          </p:cNvPicPr>
          <p:nvPr/>
        </p:nvPicPr>
        <p:blipFill>
          <a:blip r:embed="rId2"/>
          <a:srcRect/>
          <a:stretch>
            <a:fillRect/>
          </a:stretch>
        </p:blipFill>
        <p:spPr bwMode="auto">
          <a:xfrm>
            <a:off x="2414679" y="4097336"/>
            <a:ext cx="4147473" cy="2760663"/>
          </a:xfrm>
          <a:prstGeom prst="rect">
            <a:avLst/>
          </a:prstGeom>
          <a:noFill/>
        </p:spPr>
      </p:pic>
    </p:spTree>
    <p:extLst>
      <p:ext uri="{BB962C8B-B14F-4D97-AF65-F5344CB8AC3E}">
        <p14:creationId xmlns:p14="http://schemas.microsoft.com/office/powerpoint/2010/main" val="1557514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 of </a:t>
            </a:r>
            <a:r>
              <a:rPr lang="en-US" dirty="0" smtClean="0"/>
              <a:t>torture</a:t>
            </a:r>
            <a:br>
              <a:rPr lang="en-US" dirty="0" smtClean="0"/>
            </a:br>
            <a:r>
              <a:rPr lang="ja-JP" altLang="en-US" dirty="0" smtClean="0"/>
              <a:t>拷問の形態</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5292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8774"/>
          </a:xfrm>
        </p:spPr>
        <p:txBody>
          <a:bodyPr>
            <a:normAutofit fontScale="90000"/>
          </a:bodyPr>
          <a:lstStyle/>
          <a:p>
            <a:r>
              <a:rPr lang="en-US" dirty="0" smtClean="0"/>
              <a:t>The </a:t>
            </a:r>
            <a:r>
              <a:rPr lang="en-US" dirty="0" smtClean="0"/>
              <a:t>Pit</a:t>
            </a:r>
            <a:r>
              <a:rPr lang="ja-JP" altLang="en-US" dirty="0" smtClean="0"/>
              <a:t>穴つり</a:t>
            </a:r>
            <a:endParaRPr lang="en-US" dirty="0"/>
          </a:p>
        </p:txBody>
      </p:sp>
      <p:pic>
        <p:nvPicPr>
          <p:cNvPr id="4" name="Content Placeholder 3"/>
          <p:cNvPicPr>
            <a:picLocks noGrp="1" noChangeAspect="1"/>
          </p:cNvPicPr>
          <p:nvPr>
            <p:ph idx="1"/>
          </p:nvPr>
        </p:nvPicPr>
        <p:blipFill rotWithShape="1">
          <a:blip r:embed="rId2"/>
          <a:srcRect l="-1606" r="-91"/>
          <a:stretch/>
        </p:blipFill>
        <p:spPr>
          <a:xfrm>
            <a:off x="3206216" y="1231022"/>
            <a:ext cx="2728426" cy="5325538"/>
          </a:xfrm>
        </p:spPr>
      </p:pic>
    </p:spTree>
    <p:extLst>
      <p:ext uri="{BB962C8B-B14F-4D97-AF65-F5344CB8AC3E}">
        <p14:creationId xmlns:p14="http://schemas.microsoft.com/office/powerpoint/2010/main" val="771779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雲仙の地獄責め</a:t>
            </a:r>
            <a:r>
              <a:rPr lang="en-US" dirty="0" err="1" smtClean="0"/>
              <a:t>Unzen</a:t>
            </a:r>
            <a:r>
              <a:rPr lang="en-US" dirty="0" smtClean="0"/>
              <a:t> </a:t>
            </a:r>
            <a:r>
              <a:rPr lang="en-US" dirty="0" smtClean="0"/>
              <a:t>Hell</a:t>
            </a:r>
            <a:br>
              <a:rPr lang="en-US" dirty="0" smtClean="0"/>
            </a:br>
            <a:r>
              <a:rPr lang="ja-JP" altLang="en-US" dirty="0" smtClean="0"/>
              <a:t>島原</a:t>
            </a:r>
            <a:r>
              <a:rPr lang="en-US" dirty="0" smtClean="0"/>
              <a:t>Shimabara</a:t>
            </a:r>
            <a:r>
              <a:rPr lang="en-US" dirty="0" smtClean="0"/>
              <a:t>, Japan</a:t>
            </a:r>
            <a:endParaRPr lang="en-US" dirty="0"/>
          </a:p>
        </p:txBody>
      </p:sp>
      <p:pic>
        <p:nvPicPr>
          <p:cNvPr id="4" name="Content Placeholder 3"/>
          <p:cNvPicPr>
            <a:picLocks noGrp="1" noChangeAspect="1"/>
          </p:cNvPicPr>
          <p:nvPr>
            <p:ph idx="1"/>
          </p:nvPr>
        </p:nvPicPr>
        <p:blipFill rotWithShape="1">
          <a:blip r:embed="rId2"/>
          <a:srcRect l="7346" t="4908" r="5490" b="8157"/>
          <a:stretch/>
        </p:blipFill>
        <p:spPr>
          <a:xfrm>
            <a:off x="0" y="1642883"/>
            <a:ext cx="9143999" cy="5199137"/>
          </a:xfrm>
        </p:spPr>
      </p:pic>
    </p:spTree>
    <p:extLst>
      <p:ext uri="{BB962C8B-B14F-4D97-AF65-F5344CB8AC3E}">
        <p14:creationId xmlns:p14="http://schemas.microsoft.com/office/powerpoint/2010/main" val="795503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Arrival of Western </a:t>
            </a:r>
            <a:r>
              <a:rPr lang="en-US" dirty="0" smtClean="0"/>
              <a:t>Christianity</a:t>
            </a:r>
            <a:br>
              <a:rPr lang="en-US" dirty="0" smtClean="0"/>
            </a:br>
            <a:r>
              <a:rPr lang="ja-JP" altLang="en-US" dirty="0" smtClean="0"/>
              <a:t>西方キリスト教の到来</a:t>
            </a:r>
            <a:endParaRPr lang="en-US" dirty="0"/>
          </a:p>
        </p:txBody>
      </p:sp>
      <p:sp>
        <p:nvSpPr>
          <p:cNvPr id="3" name="Content Placeholder 2"/>
          <p:cNvSpPr>
            <a:spLocks noGrp="1"/>
          </p:cNvSpPr>
          <p:nvPr>
            <p:ph idx="1"/>
          </p:nvPr>
        </p:nvSpPr>
        <p:spPr>
          <a:xfrm>
            <a:off x="457200" y="1600200"/>
            <a:ext cx="5340845" cy="4525963"/>
          </a:xfrm>
        </p:spPr>
        <p:txBody>
          <a:bodyPr/>
          <a:lstStyle/>
          <a:p>
            <a:r>
              <a:rPr lang="ja-JP" altLang="en-US" dirty="0"/>
              <a:t>フラン</a:t>
            </a:r>
            <a:r>
              <a:rPr lang="ja-JP" altLang="en-US" dirty="0" smtClean="0"/>
              <a:t>シスコ・ザビエル</a:t>
            </a:r>
            <a:r>
              <a:rPr lang="en-US" dirty="0" smtClean="0"/>
              <a:t>Francis </a:t>
            </a:r>
            <a:r>
              <a:rPr lang="en-US" dirty="0" smtClean="0"/>
              <a:t>Xavier arrived in 1549</a:t>
            </a:r>
          </a:p>
          <a:p>
            <a:pPr lvl="1"/>
            <a:r>
              <a:rPr lang="en-US" dirty="0" smtClean="0"/>
              <a:t>He </a:t>
            </a:r>
            <a:r>
              <a:rPr lang="en-US" dirty="0"/>
              <a:t>was born in Spain in 1506</a:t>
            </a:r>
            <a:r>
              <a:rPr lang="en-US" dirty="0" smtClean="0"/>
              <a:t>.</a:t>
            </a:r>
          </a:p>
          <a:p>
            <a:pPr lvl="1"/>
            <a:r>
              <a:rPr lang="en-US" dirty="0"/>
              <a:t>H</a:t>
            </a:r>
            <a:r>
              <a:rPr lang="en-US" dirty="0" smtClean="0"/>
              <a:t>e </a:t>
            </a:r>
            <a:r>
              <a:rPr lang="en-US" dirty="0"/>
              <a:t>established churches in India, Southeast Asia and </a:t>
            </a:r>
            <a:r>
              <a:rPr lang="en-US" dirty="0" smtClean="0"/>
              <a:t>Japan</a:t>
            </a:r>
            <a:endParaRPr lang="en-US" dirty="0"/>
          </a:p>
          <a:p>
            <a:endParaRPr lang="en-US" dirty="0"/>
          </a:p>
        </p:txBody>
      </p:sp>
      <p:pic>
        <p:nvPicPr>
          <p:cNvPr id="4" name="Picture 3"/>
          <p:cNvPicPr>
            <a:picLocks noChangeAspect="1"/>
          </p:cNvPicPr>
          <p:nvPr/>
        </p:nvPicPr>
        <p:blipFill>
          <a:blip r:embed="rId2"/>
          <a:stretch>
            <a:fillRect/>
          </a:stretch>
        </p:blipFill>
        <p:spPr>
          <a:xfrm>
            <a:off x="6210300" y="1600200"/>
            <a:ext cx="2933700" cy="3810000"/>
          </a:xfrm>
          <a:prstGeom prst="rect">
            <a:avLst/>
          </a:prstGeom>
        </p:spPr>
      </p:pic>
    </p:spTree>
    <p:extLst>
      <p:ext uri="{BB962C8B-B14F-4D97-AF65-F5344CB8AC3E}">
        <p14:creationId xmlns:p14="http://schemas.microsoft.com/office/powerpoint/2010/main" val="2183370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Unzen</a:t>
            </a:r>
            <a:r>
              <a:rPr lang="en-US" dirty="0" smtClean="0"/>
              <a:t> Hell</a:t>
            </a:r>
            <a:endParaRPr lang="en-US" dirty="0"/>
          </a:p>
        </p:txBody>
      </p:sp>
      <p:pic>
        <p:nvPicPr>
          <p:cNvPr id="4" name="Content Placeholder 3"/>
          <p:cNvPicPr>
            <a:picLocks noGrp="1" noChangeAspect="1"/>
          </p:cNvPicPr>
          <p:nvPr>
            <p:ph idx="1"/>
          </p:nvPr>
        </p:nvPicPr>
        <p:blipFill>
          <a:blip r:embed="rId2"/>
          <a:srcRect t="8856" b="8856"/>
          <a:stretch>
            <a:fillRect/>
          </a:stretch>
        </p:blipFill>
        <p:spPr/>
      </p:pic>
    </p:spTree>
    <p:extLst>
      <p:ext uri="{BB962C8B-B14F-4D97-AF65-F5344CB8AC3E}">
        <p14:creationId xmlns:p14="http://schemas.microsoft.com/office/powerpoint/2010/main" val="2092730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3184" b="13184"/>
          <a:stretch>
            <a:fillRect/>
          </a:stretch>
        </p:blipFill>
        <p:spPr/>
      </p:pic>
    </p:spTree>
    <p:extLst>
      <p:ext uri="{BB962C8B-B14F-4D97-AF65-F5344CB8AC3E}">
        <p14:creationId xmlns:p14="http://schemas.microsoft.com/office/powerpoint/2010/main" val="587954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5778" name="Picture 2" descr="http://dailyoffice.files.wordpress.com/2010/02/martyrsofjapan-killed-by-tagosama-640.jpg"/>
          <p:cNvPicPr>
            <a:picLocks noChangeAspect="1" noChangeArrowheads="1"/>
          </p:cNvPicPr>
          <p:nvPr/>
        </p:nvPicPr>
        <p:blipFill>
          <a:blip r:embed="rId2"/>
          <a:srcRect/>
          <a:stretch>
            <a:fillRect/>
          </a:stretch>
        </p:blipFill>
        <p:spPr bwMode="auto">
          <a:xfrm>
            <a:off x="-19711" y="0"/>
            <a:ext cx="9200802" cy="6858000"/>
          </a:xfrm>
          <a:prstGeom prst="rect">
            <a:avLst/>
          </a:prstGeom>
          <a:noFill/>
        </p:spPr>
      </p:pic>
    </p:spTree>
    <p:extLst>
      <p:ext uri="{BB962C8B-B14F-4D97-AF65-F5344CB8AC3E}">
        <p14:creationId xmlns:p14="http://schemas.microsoft.com/office/powerpoint/2010/main" val="3791264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Notable Sites and </a:t>
            </a:r>
            <a:r>
              <a:rPr lang="en-US" dirty="0" smtClean="0"/>
              <a:t>Accounts</a:t>
            </a:r>
            <a:br>
              <a:rPr lang="en-US" dirty="0" smtClean="0"/>
            </a:br>
            <a:r>
              <a:rPr lang="ja-JP" altLang="en-US" dirty="0" smtClean="0"/>
              <a:t>名所と記述</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442307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最初の妊婦の殉教</a:t>
            </a:r>
            <a:r>
              <a:rPr lang="en-US" altLang="ja-JP" dirty="0" smtClean="0"/>
              <a:t/>
            </a:r>
            <a:br>
              <a:rPr lang="en-US" altLang="ja-JP" dirty="0" smtClean="0"/>
            </a:br>
            <a:r>
              <a:rPr lang="en-US" dirty="0" smtClean="0"/>
              <a:t>1</a:t>
            </a:r>
            <a:r>
              <a:rPr lang="en-US" baseline="30000" dirty="0" smtClean="0"/>
              <a:t>st</a:t>
            </a:r>
            <a:r>
              <a:rPr lang="en-US" dirty="0" smtClean="0"/>
              <a:t> </a:t>
            </a:r>
            <a:r>
              <a:rPr lang="en-US" dirty="0" smtClean="0"/>
              <a:t>Pregnant Mother Martyred</a:t>
            </a:r>
            <a:endParaRPr lang="en-US" dirty="0"/>
          </a:p>
        </p:txBody>
      </p:sp>
      <p:sp>
        <p:nvSpPr>
          <p:cNvPr id="3" name="Content Placeholder 2"/>
          <p:cNvSpPr>
            <a:spLocks noGrp="1"/>
          </p:cNvSpPr>
          <p:nvPr>
            <p:ph idx="1"/>
          </p:nvPr>
        </p:nvSpPr>
        <p:spPr>
          <a:xfrm>
            <a:off x="457200" y="1600200"/>
            <a:ext cx="5823614" cy="4525963"/>
          </a:xfrm>
        </p:spPr>
        <p:txBody>
          <a:bodyPr>
            <a:normAutofit/>
          </a:bodyPr>
          <a:lstStyle/>
          <a:p>
            <a:r>
              <a:rPr lang="ja-JP" altLang="en-US" i="1" dirty="0"/>
              <a:t>橋本</a:t>
            </a:r>
            <a:r>
              <a:rPr lang="ja-JP" altLang="en-US" i="1" dirty="0" smtClean="0"/>
              <a:t>テクラ</a:t>
            </a:r>
            <a:endParaRPr lang="en-US" altLang="ja-JP" i="1" dirty="0" smtClean="0"/>
          </a:p>
          <a:p>
            <a:r>
              <a:rPr lang="en-US" i="1" dirty="0" smtClean="0"/>
              <a:t>Tecla </a:t>
            </a:r>
            <a:r>
              <a:rPr lang="en-US" i="1" dirty="0"/>
              <a:t>Hashimoto is the only known pregnant martyr in Catholic history. </a:t>
            </a:r>
            <a:endParaRPr lang="en-US" i="1" dirty="0" smtClean="0"/>
          </a:p>
          <a:p>
            <a:pPr>
              <a:buFont typeface="Arial" pitchFamily="34" charset="0"/>
              <a:buChar char="•"/>
            </a:pPr>
            <a:r>
              <a:rPr lang="en-US" i="1" dirty="0" smtClean="0"/>
              <a:t>She was martyred in Kyoto, Japan, on October 6, 1619. </a:t>
            </a:r>
          </a:p>
          <a:p>
            <a:endParaRPr lang="en-US" dirty="0"/>
          </a:p>
        </p:txBody>
      </p:sp>
      <p:pic>
        <p:nvPicPr>
          <p:cNvPr id="77826" name="Picture 2" descr="http://www.teclahashimoto.com/ESW/Images/Tecla_miniature.jpg"/>
          <p:cNvPicPr>
            <a:picLocks noChangeAspect="1" noChangeArrowheads="1"/>
          </p:cNvPicPr>
          <p:nvPr/>
        </p:nvPicPr>
        <p:blipFill>
          <a:blip r:embed="rId2"/>
          <a:srcRect/>
          <a:stretch>
            <a:fillRect/>
          </a:stretch>
        </p:blipFill>
        <p:spPr bwMode="auto">
          <a:xfrm>
            <a:off x="6280814" y="1600200"/>
            <a:ext cx="2863186" cy="4275944"/>
          </a:xfrm>
          <a:prstGeom prst="rect">
            <a:avLst/>
          </a:prstGeom>
          <a:noFill/>
        </p:spPr>
      </p:pic>
    </p:spTree>
    <p:extLst>
      <p:ext uri="{BB962C8B-B14F-4D97-AF65-F5344CB8AC3E}">
        <p14:creationId xmlns:p14="http://schemas.microsoft.com/office/powerpoint/2010/main" val="2283626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津和野の迫害</a:t>
            </a:r>
            <a:r>
              <a:rPr lang="en-US" altLang="ja-JP" dirty="0" smtClean="0"/>
              <a:t/>
            </a:r>
            <a:br>
              <a:rPr lang="en-US" altLang="ja-JP" dirty="0" smtClean="0"/>
            </a:br>
            <a:r>
              <a:rPr lang="en-US" dirty="0" err="1" smtClean="0"/>
              <a:t>Tsuwano</a:t>
            </a:r>
            <a:r>
              <a:rPr lang="en-US" dirty="0" smtClean="0"/>
              <a:t> </a:t>
            </a:r>
            <a:r>
              <a:rPr lang="en-US" dirty="0" smtClean="0"/>
              <a:t>Persecution</a:t>
            </a:r>
            <a:endParaRPr lang="en-US" dirty="0"/>
          </a:p>
        </p:txBody>
      </p:sp>
      <p:pic>
        <p:nvPicPr>
          <p:cNvPr id="79874" name="Picture 2" descr="http://u1.ipernity.com/11/52/50/5145250.b95f94dc.500.jpg"/>
          <p:cNvPicPr>
            <a:picLocks noChangeAspect="1" noChangeArrowheads="1"/>
          </p:cNvPicPr>
          <p:nvPr/>
        </p:nvPicPr>
        <p:blipFill>
          <a:blip r:embed="rId2"/>
          <a:srcRect/>
          <a:stretch>
            <a:fillRect/>
          </a:stretch>
        </p:blipFill>
        <p:spPr bwMode="auto">
          <a:xfrm>
            <a:off x="1386590" y="1600200"/>
            <a:ext cx="6783049" cy="5100853"/>
          </a:xfrm>
          <a:prstGeom prst="rect">
            <a:avLst/>
          </a:prstGeom>
          <a:noFill/>
        </p:spPr>
      </p:pic>
    </p:spTree>
    <p:extLst>
      <p:ext uri="{BB962C8B-B14F-4D97-AF65-F5344CB8AC3E}">
        <p14:creationId xmlns:p14="http://schemas.microsoft.com/office/powerpoint/2010/main" val="3614474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もりちゃん　</a:t>
            </a:r>
            <a:r>
              <a:rPr lang="en-US" dirty="0" smtClean="0"/>
              <a:t>Mori </a:t>
            </a:r>
            <a:r>
              <a:rPr lang="en-US" dirty="0" smtClean="0"/>
              <a:t>Chan</a:t>
            </a:r>
            <a:br>
              <a:rPr lang="en-US" dirty="0" smtClean="0"/>
            </a:br>
            <a:r>
              <a:rPr lang="ja-JP" altLang="en-US" dirty="0" smtClean="0"/>
              <a:t>津和野　</a:t>
            </a:r>
            <a:r>
              <a:rPr lang="en-US" dirty="0" err="1" smtClean="0"/>
              <a:t>Tsuwano</a:t>
            </a:r>
            <a:r>
              <a:rPr lang="en-US" dirty="0" smtClean="0"/>
              <a:t>, Japan</a:t>
            </a:r>
            <a:endParaRPr lang="en-US" dirty="0"/>
          </a:p>
        </p:txBody>
      </p:sp>
      <p:pic>
        <p:nvPicPr>
          <p:cNvPr id="4" name="Picture 3" descr="ori being tempted with cookies"/>
          <p:cNvPicPr/>
          <p:nvPr/>
        </p:nvPicPr>
        <p:blipFill rotWithShape="1">
          <a:blip r:embed="rId2">
            <a:extLst>
              <a:ext uri="{28A0092B-C50C-407E-A947-70E740481C1C}">
                <a14:useLocalDpi xmlns:a14="http://schemas.microsoft.com/office/drawing/2010/main" val="0"/>
              </a:ext>
            </a:extLst>
          </a:blip>
          <a:srcRect b="8022"/>
          <a:stretch/>
        </p:blipFill>
        <p:spPr bwMode="auto">
          <a:xfrm>
            <a:off x="1566955" y="1946606"/>
            <a:ext cx="5987412" cy="4024762"/>
          </a:xfrm>
          <a:prstGeom prst="rect">
            <a:avLst/>
          </a:prstGeom>
          <a:noFill/>
          <a:ln>
            <a:noFill/>
          </a:ln>
        </p:spPr>
      </p:pic>
    </p:spTree>
    <p:extLst>
      <p:ext uri="{BB962C8B-B14F-4D97-AF65-F5344CB8AC3E}">
        <p14:creationId xmlns:p14="http://schemas.microsoft.com/office/powerpoint/2010/main" val="3456250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宮城　仙台</a:t>
            </a:r>
            <a:r>
              <a:rPr lang="en-US" dirty="0" smtClean="0"/>
              <a:t>Miyagi</a:t>
            </a:r>
            <a:r>
              <a:rPr lang="en-US" dirty="0" smtClean="0"/>
              <a:t>, Sendai</a:t>
            </a:r>
            <a:endParaRPr lang="en-US" dirty="0"/>
          </a:p>
        </p:txBody>
      </p:sp>
      <p:pic>
        <p:nvPicPr>
          <p:cNvPr id="4" name="Content Placeholder 3" descr="IMG_0628.JPG"/>
          <p:cNvPicPr>
            <a:picLocks noGrp="1" noChangeAspect="1"/>
          </p:cNvPicPr>
          <p:nvPr>
            <p:ph idx="1"/>
          </p:nvPr>
        </p:nvPicPr>
        <p:blipFill>
          <a:blip r:embed="rId2"/>
          <a:stretch>
            <a:fillRect/>
          </a:stretch>
        </p:blipFill>
        <p:spPr>
          <a:xfrm>
            <a:off x="1527931" y="1921955"/>
            <a:ext cx="6656699" cy="4992525"/>
          </a:xfrm>
        </p:spPr>
      </p:pic>
    </p:spTree>
    <p:extLst>
      <p:ext uri="{BB962C8B-B14F-4D97-AF65-F5344CB8AC3E}">
        <p14:creationId xmlns:p14="http://schemas.microsoft.com/office/powerpoint/2010/main" val="619126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ジョアン原 </a:t>
            </a:r>
            <a:r>
              <a:rPr lang="ja-JP" altLang="en-US" dirty="0"/>
              <a:t>主水</a:t>
            </a:r>
            <a:r>
              <a:rPr lang="en-US" dirty="0" smtClean="0"/>
              <a:t>John </a:t>
            </a:r>
            <a:r>
              <a:rPr lang="en-US" dirty="0" smtClean="0"/>
              <a:t>Hara Mondo</a:t>
            </a:r>
            <a:endParaRPr lang="en-US" dirty="0"/>
          </a:p>
        </p:txBody>
      </p:sp>
      <p:sp>
        <p:nvSpPr>
          <p:cNvPr id="3" name="Content Placeholder 2"/>
          <p:cNvSpPr>
            <a:spLocks noGrp="1"/>
          </p:cNvSpPr>
          <p:nvPr>
            <p:ph idx="1"/>
          </p:nvPr>
        </p:nvSpPr>
        <p:spPr>
          <a:xfrm>
            <a:off x="317512" y="1600200"/>
            <a:ext cx="6405459" cy="4525963"/>
          </a:xfrm>
        </p:spPr>
        <p:txBody>
          <a:bodyPr/>
          <a:lstStyle/>
          <a:p>
            <a:r>
              <a:rPr lang="en-US" dirty="0" smtClean="0"/>
              <a:t>Elite bodyguard of </a:t>
            </a:r>
            <a:r>
              <a:rPr lang="en-US" dirty="0" err="1" smtClean="0"/>
              <a:t>Ieyasu</a:t>
            </a:r>
            <a:r>
              <a:rPr lang="en-US" dirty="0" smtClean="0"/>
              <a:t> Tokugawa</a:t>
            </a:r>
          </a:p>
          <a:p>
            <a:r>
              <a:rPr lang="en-US" dirty="0" smtClean="0"/>
              <a:t>Arrested in 1623 by the grandson </a:t>
            </a:r>
            <a:r>
              <a:rPr lang="en-US" dirty="0" err="1" smtClean="0"/>
              <a:t>Iemitsu</a:t>
            </a:r>
            <a:endParaRPr lang="en-US" dirty="0"/>
          </a:p>
          <a:p>
            <a:endParaRPr lang="en-US" dirty="0"/>
          </a:p>
        </p:txBody>
      </p:sp>
      <p:pic>
        <p:nvPicPr>
          <p:cNvPr id="4" name="Picture 3"/>
          <p:cNvPicPr>
            <a:picLocks noChangeAspect="1"/>
          </p:cNvPicPr>
          <p:nvPr/>
        </p:nvPicPr>
        <p:blipFill>
          <a:blip r:embed="rId2"/>
          <a:stretch>
            <a:fillRect/>
          </a:stretch>
        </p:blipFill>
        <p:spPr>
          <a:xfrm>
            <a:off x="6904293" y="1702182"/>
            <a:ext cx="2058605" cy="2736734"/>
          </a:xfrm>
          <a:prstGeom prst="rect">
            <a:avLst/>
          </a:prstGeom>
        </p:spPr>
      </p:pic>
    </p:spTree>
    <p:extLst>
      <p:ext uri="{BB962C8B-B14F-4D97-AF65-F5344CB8AC3E}">
        <p14:creationId xmlns:p14="http://schemas.microsoft.com/office/powerpoint/2010/main" val="756427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Hara Mondo</a:t>
            </a:r>
            <a:endParaRPr lang="en-US" dirty="0"/>
          </a:p>
        </p:txBody>
      </p:sp>
      <p:sp>
        <p:nvSpPr>
          <p:cNvPr id="3" name="Content Placeholder 2"/>
          <p:cNvSpPr>
            <a:spLocks noGrp="1"/>
          </p:cNvSpPr>
          <p:nvPr>
            <p:ph idx="1"/>
          </p:nvPr>
        </p:nvSpPr>
        <p:spPr>
          <a:xfrm>
            <a:off x="317512" y="1600200"/>
            <a:ext cx="6405459" cy="4525963"/>
          </a:xfrm>
        </p:spPr>
        <p:txBody>
          <a:bodyPr/>
          <a:lstStyle/>
          <a:p>
            <a:r>
              <a:rPr lang="en-US" dirty="0"/>
              <a:t>The tendons of </a:t>
            </a:r>
            <a:r>
              <a:rPr lang="en-US" dirty="0" smtClean="0"/>
              <a:t>Mondo's </a:t>
            </a:r>
            <a:r>
              <a:rPr lang="en-US" dirty="0"/>
              <a:t>hands and feet had been </a:t>
            </a:r>
            <a:r>
              <a:rPr lang="en-US" dirty="0" smtClean="0"/>
              <a:t>severed </a:t>
            </a:r>
            <a:r>
              <a:rPr lang="en-US" dirty="0"/>
              <a:t>and he could not </a:t>
            </a:r>
            <a:r>
              <a:rPr lang="en-US" dirty="0" smtClean="0"/>
              <a:t>walk nor </a:t>
            </a:r>
            <a:r>
              <a:rPr lang="en-US" dirty="0"/>
              <a:t>even stay balanced on a </a:t>
            </a:r>
            <a:r>
              <a:rPr lang="en-US" dirty="0" smtClean="0"/>
              <a:t>horse. </a:t>
            </a:r>
          </a:p>
          <a:p>
            <a:r>
              <a:rPr lang="en-US" dirty="0" smtClean="0"/>
              <a:t>His </a:t>
            </a:r>
            <a:r>
              <a:rPr lang="en-US" dirty="0"/>
              <a:t>nose had </a:t>
            </a:r>
            <a:r>
              <a:rPr lang="en-US" dirty="0" smtClean="0"/>
              <a:t>been </a:t>
            </a:r>
            <a:r>
              <a:rPr lang="en-US" dirty="0"/>
              <a:t>cut off and a cross branded on his forehead.</a:t>
            </a:r>
          </a:p>
          <a:p>
            <a:endParaRPr lang="en-US" dirty="0"/>
          </a:p>
        </p:txBody>
      </p:sp>
      <p:pic>
        <p:nvPicPr>
          <p:cNvPr id="4" name="Picture 3"/>
          <p:cNvPicPr>
            <a:picLocks noChangeAspect="1"/>
          </p:cNvPicPr>
          <p:nvPr/>
        </p:nvPicPr>
        <p:blipFill>
          <a:blip r:embed="rId2"/>
          <a:stretch>
            <a:fillRect/>
          </a:stretch>
        </p:blipFill>
        <p:spPr>
          <a:xfrm>
            <a:off x="6904293" y="1702182"/>
            <a:ext cx="2058605" cy="2736734"/>
          </a:xfrm>
          <a:prstGeom prst="rect">
            <a:avLst/>
          </a:prstGeom>
        </p:spPr>
      </p:pic>
    </p:spTree>
    <p:extLst>
      <p:ext uri="{BB962C8B-B14F-4D97-AF65-F5344CB8AC3E}">
        <p14:creationId xmlns:p14="http://schemas.microsoft.com/office/powerpoint/2010/main" val="285316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福音の日本への到来</a:t>
            </a:r>
            <a:r>
              <a:rPr lang="en-US" dirty="0" smtClean="0"/>
              <a:t/>
            </a:r>
            <a:br>
              <a:rPr lang="en-US" dirty="0" smtClean="0"/>
            </a:br>
            <a:r>
              <a:rPr lang="en-US" dirty="0" smtClean="0"/>
              <a:t>Gospel </a:t>
            </a:r>
            <a:r>
              <a:rPr lang="en-US" dirty="0" smtClean="0"/>
              <a:t>Arrives in Japan</a:t>
            </a:r>
            <a:endParaRPr lang="en-US" dirty="0"/>
          </a:p>
        </p:txBody>
      </p:sp>
      <p:sp>
        <p:nvSpPr>
          <p:cNvPr id="3" name="Content Placeholder 2"/>
          <p:cNvSpPr>
            <a:spLocks noGrp="1"/>
          </p:cNvSpPr>
          <p:nvPr>
            <p:ph idx="1"/>
          </p:nvPr>
        </p:nvSpPr>
        <p:spPr>
          <a:xfrm>
            <a:off x="457200" y="1600200"/>
            <a:ext cx="5119967" cy="4722828"/>
          </a:xfrm>
        </p:spPr>
        <p:txBody>
          <a:bodyPr>
            <a:normAutofit/>
          </a:bodyPr>
          <a:lstStyle/>
          <a:p>
            <a:r>
              <a:rPr lang="en-US" dirty="0" smtClean="0"/>
              <a:t>Xavier landed in Kagoshima and traveled to Yamaguchi.</a:t>
            </a:r>
          </a:p>
          <a:p>
            <a:r>
              <a:rPr lang="en-US" dirty="0" smtClean="0"/>
              <a:t>He met with the Daimyo of Yamaguchi who granted him a license to preach and use of an abandoned temple</a:t>
            </a:r>
            <a:endParaRPr lang="en-US" dirty="0"/>
          </a:p>
        </p:txBody>
      </p:sp>
      <p:pic>
        <p:nvPicPr>
          <p:cNvPr id="4" name="Picture 3"/>
          <p:cNvPicPr>
            <a:picLocks noChangeAspect="1"/>
          </p:cNvPicPr>
          <p:nvPr/>
        </p:nvPicPr>
        <p:blipFill>
          <a:blip r:embed="rId2"/>
          <a:stretch>
            <a:fillRect/>
          </a:stretch>
        </p:blipFill>
        <p:spPr>
          <a:xfrm>
            <a:off x="6068985" y="1744892"/>
            <a:ext cx="3075015" cy="4578136"/>
          </a:xfrm>
          <a:prstGeom prst="rect">
            <a:avLst/>
          </a:prstGeom>
        </p:spPr>
      </p:pic>
    </p:spTree>
    <p:extLst>
      <p:ext uri="{BB962C8B-B14F-4D97-AF65-F5344CB8AC3E}">
        <p14:creationId xmlns:p14="http://schemas.microsoft.com/office/powerpoint/2010/main" val="754847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札の辻　</a:t>
            </a:r>
            <a:r>
              <a:rPr lang="en-US" dirty="0" err="1" smtClean="0"/>
              <a:t>Fuda</a:t>
            </a:r>
            <a:r>
              <a:rPr lang="en-US" dirty="0" smtClean="0"/>
              <a:t> </a:t>
            </a:r>
            <a:r>
              <a:rPr lang="en-US" dirty="0" smtClean="0"/>
              <a:t>no Tsuji </a:t>
            </a:r>
            <a:br>
              <a:rPr lang="en-US" dirty="0" smtClean="0"/>
            </a:br>
            <a:r>
              <a:rPr lang="en-US" dirty="0" smtClean="0"/>
              <a:t>50 </a:t>
            </a:r>
            <a:r>
              <a:rPr lang="en-US" dirty="0" smtClean="0"/>
              <a:t>Executed</a:t>
            </a:r>
            <a:r>
              <a:rPr lang="ja-JP" altLang="en-US" dirty="0" smtClean="0"/>
              <a:t>処刑</a:t>
            </a:r>
            <a:endParaRPr lang="en-US" dirty="0"/>
          </a:p>
        </p:txBody>
      </p:sp>
      <p:pic>
        <p:nvPicPr>
          <p:cNvPr id="4" name="Content Placeholder 3"/>
          <p:cNvPicPr>
            <a:picLocks noGrp="1" noChangeAspect="1"/>
          </p:cNvPicPr>
          <p:nvPr>
            <p:ph idx="1"/>
          </p:nvPr>
        </p:nvPicPr>
        <p:blipFill>
          <a:blip r:embed="rId2"/>
          <a:srcRect t="9161" b="9161"/>
          <a:stretch>
            <a:fillRect/>
          </a:stretch>
        </p:blipFill>
        <p:spPr/>
      </p:pic>
    </p:spTree>
    <p:extLst>
      <p:ext uri="{BB962C8B-B14F-4D97-AF65-F5344CB8AC3E}">
        <p14:creationId xmlns:p14="http://schemas.microsoft.com/office/powerpoint/2010/main" val="709968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Fuda</a:t>
            </a:r>
            <a:r>
              <a:rPr lang="en-US" dirty="0" smtClean="0"/>
              <a:t> No Tsuji</a:t>
            </a:r>
            <a:endParaRPr lang="en-US" dirty="0"/>
          </a:p>
        </p:txBody>
      </p:sp>
      <p:pic>
        <p:nvPicPr>
          <p:cNvPr id="4" name="Content Placeholder 3"/>
          <p:cNvPicPr>
            <a:picLocks noGrp="1" noChangeAspect="1"/>
          </p:cNvPicPr>
          <p:nvPr>
            <p:ph idx="1"/>
          </p:nvPr>
        </p:nvPicPr>
        <p:blipFill>
          <a:blip r:embed="rId2"/>
          <a:srcRect t="4170" b="4170"/>
          <a:stretch>
            <a:fillRect/>
          </a:stretch>
        </p:blipFill>
        <p:spPr/>
      </p:pic>
    </p:spTree>
    <p:extLst>
      <p:ext uri="{BB962C8B-B14F-4D97-AF65-F5344CB8AC3E}">
        <p14:creationId xmlns:p14="http://schemas.microsoft.com/office/powerpoint/2010/main" val="2061767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Fuda</a:t>
            </a:r>
            <a:r>
              <a:rPr lang="en-US" dirty="0" smtClean="0"/>
              <a:t> no Tsuji</a:t>
            </a:r>
            <a:endParaRPr lang="en-US" dirty="0"/>
          </a:p>
        </p:txBody>
      </p:sp>
      <p:pic>
        <p:nvPicPr>
          <p:cNvPr id="4" name="Content Placeholder 3"/>
          <p:cNvPicPr>
            <a:picLocks noGrp="1" noChangeAspect="1"/>
          </p:cNvPicPr>
          <p:nvPr>
            <p:ph idx="1"/>
          </p:nvPr>
        </p:nvPicPr>
        <p:blipFill>
          <a:blip r:embed="rId2"/>
          <a:srcRect t="4170" b="4170"/>
          <a:stretch>
            <a:fillRect/>
          </a:stretch>
        </p:blipFill>
        <p:spPr/>
      </p:pic>
    </p:spTree>
    <p:extLst>
      <p:ext uri="{BB962C8B-B14F-4D97-AF65-F5344CB8AC3E}">
        <p14:creationId xmlns:p14="http://schemas.microsoft.com/office/powerpoint/2010/main" val="2118336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隠れキリシタン</a:t>
            </a:r>
            <a:r>
              <a:rPr lang="en-US" dirty="0" err="1" smtClean="0"/>
              <a:t>Kakure</a:t>
            </a:r>
            <a:r>
              <a:rPr lang="en-US" dirty="0" smtClean="0"/>
              <a:t> </a:t>
            </a:r>
            <a:r>
              <a:rPr lang="en-US" dirty="0" smtClean="0"/>
              <a:t>Kristian</a:t>
            </a:r>
            <a:endParaRPr lang="en-US" dirty="0"/>
          </a:p>
        </p:txBody>
      </p:sp>
      <p:sp>
        <p:nvSpPr>
          <p:cNvPr id="3" name="Content Placeholder 2"/>
          <p:cNvSpPr>
            <a:spLocks noGrp="1"/>
          </p:cNvSpPr>
          <p:nvPr>
            <p:ph idx="1"/>
          </p:nvPr>
        </p:nvSpPr>
        <p:spPr/>
        <p:txBody>
          <a:bodyPr>
            <a:normAutofit/>
          </a:bodyPr>
          <a:lstStyle/>
          <a:p>
            <a:r>
              <a:rPr lang="en-US" dirty="0" smtClean="0"/>
              <a:t>After the edict banning Christianity from Japan the Christians had to secretly practice their faith and became known as the </a:t>
            </a:r>
            <a:r>
              <a:rPr lang="en-US" dirty="0" err="1" smtClean="0"/>
              <a:t>Kakure</a:t>
            </a:r>
            <a:r>
              <a:rPr lang="en-US" dirty="0" smtClean="0"/>
              <a:t> </a:t>
            </a:r>
            <a:r>
              <a:rPr lang="en-US" dirty="0" err="1" smtClean="0"/>
              <a:t>Kristian</a:t>
            </a:r>
            <a:r>
              <a:rPr lang="en-US" dirty="0" smtClean="0"/>
              <a:t> (Hidden Christians)</a:t>
            </a:r>
          </a:p>
          <a:p>
            <a:r>
              <a:rPr lang="en-US" dirty="0" smtClean="0"/>
              <a:t>For nearly 200 years these Christians practiced their faith in secret despite having no Bible, priests, or sacraments except for Baptism. </a:t>
            </a:r>
          </a:p>
          <a:p>
            <a:endParaRPr lang="en-US" dirty="0"/>
          </a:p>
        </p:txBody>
      </p:sp>
    </p:spTree>
    <p:extLst>
      <p:ext uri="{BB962C8B-B14F-4D97-AF65-F5344CB8AC3E}">
        <p14:creationId xmlns:p14="http://schemas.microsoft.com/office/powerpoint/2010/main" val="3281933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2461471"/>
          </a:xfrm>
        </p:spPr>
        <p:txBody>
          <a:bodyPr/>
          <a:lstStyle/>
          <a:p>
            <a:r>
              <a:rPr lang="en-US" dirty="0"/>
              <a:t>Japan closed its doors to the world in 1639 but in 1853 it reopened its doors to the West with the arrival of Commodore Perry and the “Black Ships.”</a:t>
            </a:r>
          </a:p>
          <a:p>
            <a:endParaRPr lang="en-US" dirty="0"/>
          </a:p>
        </p:txBody>
      </p:sp>
      <p:pic>
        <p:nvPicPr>
          <p:cNvPr id="5" name="Picture 4"/>
          <p:cNvPicPr>
            <a:picLocks noChangeAspect="1"/>
          </p:cNvPicPr>
          <p:nvPr/>
        </p:nvPicPr>
        <p:blipFill>
          <a:blip r:embed="rId2"/>
          <a:stretch>
            <a:fillRect/>
          </a:stretch>
        </p:blipFill>
        <p:spPr>
          <a:xfrm>
            <a:off x="1962816" y="3930187"/>
            <a:ext cx="5969328" cy="2927813"/>
          </a:xfrm>
          <a:prstGeom prst="rect">
            <a:avLst/>
          </a:prstGeom>
        </p:spPr>
      </p:pic>
    </p:spTree>
    <p:extLst>
      <p:ext uri="{BB962C8B-B14F-4D97-AF65-F5344CB8AC3E}">
        <p14:creationId xmlns:p14="http://schemas.microsoft.com/office/powerpoint/2010/main" val="618547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Kakure</a:t>
            </a:r>
            <a:r>
              <a:rPr lang="en-US" dirty="0" smtClean="0"/>
              <a:t> </a:t>
            </a:r>
            <a:r>
              <a:rPr lang="en-US" dirty="0" err="1" smtClean="0"/>
              <a:t>Kristian</a:t>
            </a:r>
            <a:endParaRPr lang="en-US" dirty="0"/>
          </a:p>
        </p:txBody>
      </p:sp>
      <p:sp>
        <p:nvSpPr>
          <p:cNvPr id="3" name="Content Placeholder 2"/>
          <p:cNvSpPr>
            <a:spLocks noGrp="1"/>
          </p:cNvSpPr>
          <p:nvPr>
            <p:ph idx="1"/>
          </p:nvPr>
        </p:nvSpPr>
        <p:spPr>
          <a:xfrm>
            <a:off x="457200" y="1600200"/>
            <a:ext cx="8229600" cy="2375213"/>
          </a:xfrm>
        </p:spPr>
        <p:txBody>
          <a:bodyPr>
            <a:normAutofit/>
          </a:bodyPr>
          <a:lstStyle/>
          <a:p>
            <a:r>
              <a:rPr lang="en-US" sz="2800" dirty="0" smtClean="0"/>
              <a:t>On March of 1865 a small group of villagers in Nagasaki approached French priest Bernard </a:t>
            </a:r>
            <a:r>
              <a:rPr lang="en-US" sz="2800" dirty="0" err="1" smtClean="0"/>
              <a:t>Petitjean</a:t>
            </a:r>
            <a:r>
              <a:rPr lang="en-US" sz="2800" dirty="0" smtClean="0"/>
              <a:t> at </a:t>
            </a:r>
            <a:r>
              <a:rPr lang="en-US" sz="2800" dirty="0" err="1" smtClean="0"/>
              <a:t>Oura</a:t>
            </a:r>
            <a:r>
              <a:rPr lang="en-US" sz="2800" dirty="0" smtClean="0"/>
              <a:t> Cathedral and quietly told him, “Our hearts are one with yours.”  </a:t>
            </a:r>
          </a:p>
          <a:p>
            <a:endParaRPr lang="en-US" dirty="0"/>
          </a:p>
        </p:txBody>
      </p:sp>
      <p:pic>
        <p:nvPicPr>
          <p:cNvPr id="78850" name="Picture 2" descr="E:\PAC\Support\Pictures\2013\Japan tour\Nagasaki\PC020152.JPG"/>
          <p:cNvPicPr>
            <a:picLocks noChangeAspect="1" noChangeArrowheads="1"/>
          </p:cNvPicPr>
          <p:nvPr/>
        </p:nvPicPr>
        <p:blipFill>
          <a:blip r:embed="rId2"/>
          <a:srcRect/>
          <a:stretch>
            <a:fillRect/>
          </a:stretch>
        </p:blipFill>
        <p:spPr bwMode="auto">
          <a:xfrm>
            <a:off x="1611443" y="4675845"/>
            <a:ext cx="2909426" cy="2182155"/>
          </a:xfrm>
          <a:prstGeom prst="rect">
            <a:avLst/>
          </a:prstGeom>
          <a:noFill/>
        </p:spPr>
      </p:pic>
      <p:pic>
        <p:nvPicPr>
          <p:cNvPr id="80898" name="Picture 2" descr="http://2.bp.blogspot.com/-vyvwKTvc1Tc/UIXuiQXIvwI/AAAAAAAANsA/RxzFdDjvdug/s1600/005.JPG"/>
          <p:cNvPicPr>
            <a:picLocks noChangeAspect="1" noChangeArrowheads="1"/>
          </p:cNvPicPr>
          <p:nvPr/>
        </p:nvPicPr>
        <p:blipFill>
          <a:blip r:embed="rId3"/>
          <a:srcRect/>
          <a:stretch>
            <a:fillRect/>
          </a:stretch>
        </p:blipFill>
        <p:spPr bwMode="auto">
          <a:xfrm>
            <a:off x="5804991" y="4407108"/>
            <a:ext cx="1838169" cy="2450892"/>
          </a:xfrm>
          <a:prstGeom prst="rect">
            <a:avLst/>
          </a:prstGeom>
          <a:noFill/>
        </p:spPr>
      </p:pic>
    </p:spTree>
    <p:extLst>
      <p:ext uri="{BB962C8B-B14F-4D97-AF65-F5344CB8AC3E}">
        <p14:creationId xmlns:p14="http://schemas.microsoft.com/office/powerpoint/2010/main" val="4287800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日本人殉教者から学ぶこと</a:t>
            </a:r>
            <a:r>
              <a:rPr lang="en-US" dirty="0" smtClean="0"/>
              <a:t/>
            </a:r>
            <a:br>
              <a:rPr lang="en-US" dirty="0" smtClean="0"/>
            </a:br>
            <a:r>
              <a:rPr lang="en-US" dirty="0" smtClean="0"/>
              <a:t>Life </a:t>
            </a:r>
            <a:r>
              <a:rPr lang="en-US" dirty="0" smtClean="0"/>
              <a:t>Lessons from the Japan Martyrs	</a:t>
            </a:r>
            <a:endParaRPr lang="en-US" dirty="0"/>
          </a:p>
        </p:txBody>
      </p:sp>
      <p:sp>
        <p:nvSpPr>
          <p:cNvPr id="5" name="Content Placeholder 4"/>
          <p:cNvSpPr>
            <a:spLocks noGrp="1"/>
          </p:cNvSpPr>
          <p:nvPr>
            <p:ph idx="1"/>
          </p:nvPr>
        </p:nvSpPr>
        <p:spPr/>
        <p:txBody>
          <a:bodyPr>
            <a:normAutofit/>
          </a:bodyPr>
          <a:lstStyle/>
          <a:p>
            <a:r>
              <a:rPr lang="en-US" dirty="0" smtClean="0"/>
              <a:t>The Japan Martyrs remind us that persecution is part of the Christian life – </a:t>
            </a:r>
            <a:r>
              <a:rPr lang="ja-JP" altLang="en-US" dirty="0" smtClean="0"/>
              <a:t>ヨハネ</a:t>
            </a:r>
            <a:r>
              <a:rPr lang="en-US" dirty="0" smtClean="0"/>
              <a:t>15:20-</a:t>
            </a:r>
            <a:r>
              <a:rPr lang="en-US" dirty="0" smtClean="0"/>
              <a:t>-21</a:t>
            </a:r>
          </a:p>
          <a:p>
            <a:r>
              <a:rPr lang="en-US" dirty="0" smtClean="0"/>
              <a:t>The Japan Martyrs taught us the meaning of discipleship – </a:t>
            </a:r>
            <a:r>
              <a:rPr lang="ja-JP" altLang="en-US" dirty="0"/>
              <a:t>ルカ</a:t>
            </a:r>
            <a:r>
              <a:rPr lang="en-US" dirty="0" smtClean="0"/>
              <a:t>14:26-32</a:t>
            </a:r>
            <a:endParaRPr lang="en-US" dirty="0" smtClean="0"/>
          </a:p>
          <a:p>
            <a:r>
              <a:rPr lang="en-US" dirty="0" smtClean="0"/>
              <a:t>Japan martyrs remind us we are citizens of a heavenly kingdom </a:t>
            </a:r>
            <a:r>
              <a:rPr lang="en-US" dirty="0" smtClean="0"/>
              <a:t>–</a:t>
            </a:r>
            <a:r>
              <a:rPr lang="ja-JP" altLang="en-US" dirty="0" smtClean="0"/>
              <a:t>ピリピ</a:t>
            </a:r>
            <a:r>
              <a:rPr lang="en-US" dirty="0" smtClean="0"/>
              <a:t>3:20</a:t>
            </a:r>
            <a:endParaRPr lang="en-US" dirty="0" smtClean="0"/>
          </a:p>
          <a:p>
            <a:r>
              <a:rPr lang="en-US" dirty="0" smtClean="0"/>
              <a:t>Japan Martyrs should inspire us to finish the race – </a:t>
            </a:r>
            <a:r>
              <a:rPr lang="ja-JP" altLang="en-US" dirty="0"/>
              <a:t>ヘブル</a:t>
            </a:r>
            <a:r>
              <a:rPr lang="en-US" dirty="0" smtClean="0"/>
              <a:t>12:1-3</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2832561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307" r="307"/>
          <a:stretch/>
        </p:blipFill>
        <p:spPr>
          <a:xfrm>
            <a:off x="0" y="-57777"/>
            <a:ext cx="9144000" cy="6894881"/>
          </a:xfrm>
        </p:spPr>
      </p:pic>
      <p:sp>
        <p:nvSpPr>
          <p:cNvPr id="5" name="TextBox 4"/>
          <p:cNvSpPr txBox="1"/>
          <p:nvPr/>
        </p:nvSpPr>
        <p:spPr>
          <a:xfrm>
            <a:off x="1476084" y="274638"/>
            <a:ext cx="6848346" cy="3262432"/>
          </a:xfrm>
          <a:prstGeom prst="rect">
            <a:avLst/>
          </a:prstGeom>
          <a:noFill/>
        </p:spPr>
        <p:txBody>
          <a:bodyPr wrap="square" rtlCol="0">
            <a:spAutoFit/>
          </a:bodyPr>
          <a:lstStyle/>
          <a:p>
            <a:pPr algn="ctr"/>
            <a:r>
              <a:rPr lang="ja-JP" altLang="en-US" sz="4000" dirty="0">
                <a:solidFill>
                  <a:schemeClr val="bg1"/>
                </a:solidFill>
              </a:rPr>
              <a:t>義のために迫害されている者は幸いです。天の御国はその人のものだからです。 </a:t>
            </a:r>
            <a:endParaRPr lang="en-US" altLang="ja-JP" sz="4000" smtClean="0">
              <a:solidFill>
                <a:schemeClr val="bg1"/>
              </a:solidFill>
            </a:endParaRPr>
          </a:p>
          <a:p>
            <a:pPr algn="ctr"/>
            <a:r>
              <a:rPr lang="ja-JP" altLang="en-US" sz="4000" smtClean="0">
                <a:solidFill>
                  <a:schemeClr val="bg1"/>
                </a:solidFill>
              </a:rPr>
              <a:t>マタイ</a:t>
            </a:r>
            <a:r>
              <a:rPr lang="ja-JP" altLang="en-US" sz="4000" dirty="0">
                <a:solidFill>
                  <a:schemeClr val="bg1"/>
                </a:solidFill>
              </a:rPr>
              <a:t>の福音書</a:t>
            </a:r>
            <a:r>
              <a:rPr lang="en-US" altLang="ja-JP" sz="4000" dirty="0">
                <a:solidFill>
                  <a:schemeClr val="bg1"/>
                </a:solidFill>
              </a:rPr>
              <a:t>5:10 </a:t>
            </a:r>
            <a:endParaRPr lang="en-US" altLang="ja-JP" sz="4000" dirty="0" smtClean="0">
              <a:solidFill>
                <a:schemeClr val="bg1"/>
              </a:solidFill>
            </a:endParaRPr>
          </a:p>
          <a:p>
            <a:pPr algn="ctr"/>
            <a:r>
              <a:rPr lang="en-US" sz="2800" dirty="0" smtClean="0">
                <a:solidFill>
                  <a:schemeClr val="bg1"/>
                </a:solidFill>
              </a:rPr>
              <a:t>Matthew </a:t>
            </a:r>
            <a:r>
              <a:rPr lang="en-US" sz="2800" dirty="0">
                <a:solidFill>
                  <a:schemeClr val="bg1"/>
                </a:solidFill>
              </a:rPr>
              <a:t>5:10.</a:t>
            </a:r>
          </a:p>
          <a:p>
            <a:pPr algn="ctr"/>
            <a:endParaRPr lang="en-US" dirty="0"/>
          </a:p>
        </p:txBody>
      </p:sp>
    </p:spTree>
    <p:extLst>
      <p:ext uri="{BB962C8B-B14F-4D97-AF65-F5344CB8AC3E}">
        <p14:creationId xmlns:p14="http://schemas.microsoft.com/office/powerpoint/2010/main" val="2494929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smtClean="0"/>
              <a:t>日本人の葛藤</a:t>
            </a:r>
            <a:r>
              <a:rPr lang="en-US" dirty="0" smtClean="0"/>
              <a:t/>
            </a:r>
            <a:br>
              <a:rPr lang="en-US" dirty="0" smtClean="0"/>
            </a:br>
            <a:r>
              <a:rPr lang="en-US" dirty="0" smtClean="0"/>
              <a:t>Struggles </a:t>
            </a:r>
            <a:r>
              <a:rPr lang="en-US" dirty="0" smtClean="0"/>
              <a:t>of the Japanese</a:t>
            </a:r>
            <a:endParaRPr lang="en-US" dirty="0"/>
          </a:p>
        </p:txBody>
      </p:sp>
      <p:sp>
        <p:nvSpPr>
          <p:cNvPr id="3" name="Content Placeholder 2"/>
          <p:cNvSpPr>
            <a:spLocks noGrp="1"/>
          </p:cNvSpPr>
          <p:nvPr>
            <p:ph idx="1"/>
          </p:nvPr>
        </p:nvSpPr>
        <p:spPr>
          <a:xfrm>
            <a:off x="457200" y="1417638"/>
            <a:ext cx="8229600" cy="2724149"/>
          </a:xfrm>
        </p:spPr>
        <p:txBody>
          <a:bodyPr>
            <a:normAutofit lnSpcReduction="10000"/>
          </a:bodyPr>
          <a:lstStyle/>
          <a:p>
            <a:r>
              <a:rPr lang="en-US" dirty="0" smtClean="0"/>
              <a:t>Why </a:t>
            </a:r>
            <a:r>
              <a:rPr lang="en-US" dirty="0"/>
              <a:t>is there evil</a:t>
            </a:r>
            <a:r>
              <a:rPr lang="en-US" dirty="0" smtClean="0"/>
              <a:t>?</a:t>
            </a:r>
          </a:p>
          <a:p>
            <a:r>
              <a:rPr lang="en-US" dirty="0" smtClean="0"/>
              <a:t>Why </a:t>
            </a:r>
            <a:r>
              <a:rPr lang="en-US" dirty="0"/>
              <a:t>did God create hell? </a:t>
            </a:r>
            <a:endParaRPr lang="en-US" dirty="0" smtClean="0"/>
          </a:p>
          <a:p>
            <a:r>
              <a:rPr lang="en-US" dirty="0" smtClean="0"/>
              <a:t>Why </a:t>
            </a:r>
            <a:r>
              <a:rPr lang="en-US" dirty="0"/>
              <a:t>can’t people escape hell</a:t>
            </a:r>
            <a:r>
              <a:rPr lang="en-US" dirty="0" smtClean="0"/>
              <a:t>?</a:t>
            </a:r>
          </a:p>
          <a:p>
            <a:r>
              <a:rPr lang="en-US" dirty="0" smtClean="0"/>
              <a:t>Why </a:t>
            </a:r>
            <a:r>
              <a:rPr lang="en-US" dirty="0"/>
              <a:t>should our ancestors go to hell if they never heard the gospel?</a:t>
            </a:r>
          </a:p>
          <a:p>
            <a:endParaRPr lang="en-US" dirty="0"/>
          </a:p>
        </p:txBody>
      </p:sp>
      <p:pic>
        <p:nvPicPr>
          <p:cNvPr id="50178" name="Picture 2" descr="http://catholicsagainstmilitarism.com/wp-content/uploads/2013/12/00Scan10001.jpg"/>
          <p:cNvPicPr>
            <a:picLocks noChangeAspect="1" noChangeArrowheads="1"/>
          </p:cNvPicPr>
          <p:nvPr/>
        </p:nvPicPr>
        <p:blipFill>
          <a:blip r:embed="rId2"/>
          <a:srcRect/>
          <a:stretch>
            <a:fillRect/>
          </a:stretch>
        </p:blipFill>
        <p:spPr bwMode="auto">
          <a:xfrm>
            <a:off x="1904827" y="4290045"/>
            <a:ext cx="4723266" cy="2385393"/>
          </a:xfrm>
          <a:prstGeom prst="rect">
            <a:avLst/>
          </a:prstGeom>
          <a:noFill/>
        </p:spPr>
      </p:pic>
    </p:spTree>
    <p:extLst>
      <p:ext uri="{BB962C8B-B14F-4D97-AF65-F5344CB8AC3E}">
        <p14:creationId xmlns:p14="http://schemas.microsoft.com/office/powerpoint/2010/main" val="3545640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09"/>
            <a:ext cx="8229600" cy="815973"/>
          </a:xfrm>
        </p:spPr>
        <p:txBody>
          <a:bodyPr>
            <a:noAutofit/>
          </a:bodyPr>
          <a:lstStyle/>
          <a:p>
            <a:r>
              <a:rPr lang="ja-JP" altLang="en-US" sz="2800" dirty="0" smtClean="0"/>
              <a:t>仏教に対するザビエルの見解</a:t>
            </a:r>
            <a:r>
              <a:rPr lang="en-US" sz="2800" dirty="0" smtClean="0"/>
              <a:t/>
            </a:r>
            <a:br>
              <a:rPr lang="en-US" sz="2800" dirty="0" smtClean="0"/>
            </a:br>
            <a:r>
              <a:rPr lang="en-US" sz="2800" dirty="0" smtClean="0"/>
              <a:t>Xavier </a:t>
            </a:r>
            <a:r>
              <a:rPr lang="en-US" sz="2800" dirty="0" smtClean="0"/>
              <a:t>on Buddhism</a:t>
            </a:r>
            <a:endParaRPr lang="en-US" sz="2800" dirty="0"/>
          </a:p>
        </p:txBody>
      </p:sp>
      <p:sp>
        <p:nvSpPr>
          <p:cNvPr id="3" name="Content Placeholder 2"/>
          <p:cNvSpPr>
            <a:spLocks noGrp="1"/>
          </p:cNvSpPr>
          <p:nvPr>
            <p:ph idx="1"/>
          </p:nvPr>
        </p:nvSpPr>
        <p:spPr>
          <a:xfrm>
            <a:off x="457200" y="995082"/>
            <a:ext cx="8229600" cy="3980331"/>
          </a:xfrm>
        </p:spPr>
        <p:txBody>
          <a:bodyPr>
            <a:normAutofit/>
          </a:bodyPr>
          <a:lstStyle/>
          <a:p>
            <a:r>
              <a:rPr lang="en-US" sz="2800" dirty="0" smtClean="0"/>
              <a:t>“On certain days the bonzes preach publicly. The sum of all their discourses is that none of the people will be condemned to hell, whatever may be the number of their past and present crimes, for the founders of their sects will take them out of the midst of those flames, if perchance they are condemned to them, especially if the bonzes who have made satisfaction for them constitute themselves their intercessors.”</a:t>
            </a:r>
          </a:p>
          <a:p>
            <a:endParaRPr lang="en-US" dirty="0"/>
          </a:p>
        </p:txBody>
      </p:sp>
      <p:pic>
        <p:nvPicPr>
          <p:cNvPr id="5" name="Picture 2" descr="http://ecx.images-amazon.com/images/I/71%2BEMPgyGmL._SX425_.jpg"/>
          <p:cNvPicPr>
            <a:picLocks noChangeAspect="1" noChangeArrowheads="1"/>
          </p:cNvPicPr>
          <p:nvPr/>
        </p:nvPicPr>
        <p:blipFill>
          <a:blip r:embed="rId2"/>
          <a:srcRect l="11264" t="11285" r="9013" b="11089"/>
          <a:stretch>
            <a:fillRect/>
          </a:stretch>
        </p:blipFill>
        <p:spPr bwMode="auto">
          <a:xfrm>
            <a:off x="3711183" y="5063111"/>
            <a:ext cx="2366887" cy="1794889"/>
          </a:xfrm>
          <a:prstGeom prst="rect">
            <a:avLst/>
          </a:prstGeom>
          <a:noFill/>
        </p:spPr>
      </p:pic>
    </p:spTree>
    <p:extLst>
      <p:ext uri="{BB962C8B-B14F-4D97-AF65-F5344CB8AC3E}">
        <p14:creationId xmlns:p14="http://schemas.microsoft.com/office/powerpoint/2010/main" val="1452300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6656"/>
          </a:xfrm>
        </p:spPr>
        <p:txBody>
          <a:bodyPr>
            <a:normAutofit fontScale="90000"/>
          </a:bodyPr>
          <a:lstStyle/>
          <a:p>
            <a:r>
              <a:rPr lang="en-US" dirty="0" smtClean="0"/>
              <a:t>Xavier on Buddhism</a:t>
            </a:r>
            <a:endParaRPr lang="en-US" dirty="0"/>
          </a:p>
        </p:txBody>
      </p:sp>
      <p:sp>
        <p:nvSpPr>
          <p:cNvPr id="3" name="Content Placeholder 2"/>
          <p:cNvSpPr>
            <a:spLocks noGrp="1"/>
          </p:cNvSpPr>
          <p:nvPr>
            <p:ph idx="1"/>
          </p:nvPr>
        </p:nvSpPr>
        <p:spPr>
          <a:xfrm>
            <a:off x="457200" y="1371600"/>
            <a:ext cx="8229600" cy="4754563"/>
          </a:xfrm>
        </p:spPr>
        <p:txBody>
          <a:bodyPr>
            <a:normAutofit lnSpcReduction="10000"/>
          </a:bodyPr>
          <a:lstStyle/>
          <a:p>
            <a:r>
              <a:rPr lang="en-US" dirty="0" smtClean="0"/>
              <a:t>“And they say women are as badly off if they neglect the five precepts. For they say that each woman, on account of her monthly courses, is covered with more sins than all men put together, and that thus so foul a creature can hardly be saved. They go on to say that there is some hope even for women of escaping from the prison of hell, if they give a great deal more than the men to the bonzes.”</a:t>
            </a:r>
          </a:p>
          <a:p>
            <a:endParaRPr lang="en-US" dirty="0"/>
          </a:p>
        </p:txBody>
      </p:sp>
    </p:spTree>
    <p:extLst>
      <p:ext uri="{BB962C8B-B14F-4D97-AF65-F5344CB8AC3E}">
        <p14:creationId xmlns:p14="http://schemas.microsoft.com/office/powerpoint/2010/main" val="3069115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Xavier on Buddhism</a:t>
            </a:r>
            <a:endParaRPr lang="en-US" dirty="0"/>
          </a:p>
        </p:txBody>
      </p:sp>
      <p:sp>
        <p:nvSpPr>
          <p:cNvPr id="3" name="Content Placeholder 2"/>
          <p:cNvSpPr>
            <a:spLocks noGrp="1"/>
          </p:cNvSpPr>
          <p:nvPr>
            <p:ph idx="1"/>
          </p:nvPr>
        </p:nvSpPr>
        <p:spPr>
          <a:xfrm>
            <a:off x="457200" y="1600200"/>
            <a:ext cx="8229600" cy="4854388"/>
          </a:xfrm>
        </p:spPr>
        <p:txBody>
          <a:bodyPr>
            <a:normAutofit/>
          </a:bodyPr>
          <a:lstStyle/>
          <a:p>
            <a:r>
              <a:rPr lang="en-US" dirty="0" smtClean="0"/>
              <a:t>“They further declare that persons who in their lifetime have given money to the bonzes will after their death receive ten times as much in the same coin, for the necessities of their new life; and there are numbers of men and women who entrust considerable sums to the bonzes, in order to receive tenfold in the next world, and the bonzes give them a security in notes, which they write. </a:t>
            </a:r>
            <a:endParaRPr lang="en-US" dirty="0"/>
          </a:p>
        </p:txBody>
      </p:sp>
    </p:spTree>
    <p:extLst>
      <p:ext uri="{BB962C8B-B14F-4D97-AF65-F5344CB8AC3E}">
        <p14:creationId xmlns:p14="http://schemas.microsoft.com/office/powerpoint/2010/main" val="3270272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461</TotalTime>
  <Words>1631</Words>
  <Application>Microsoft Office PowerPoint</Application>
  <PresentationFormat>画面に合わせる (4:3)</PresentationFormat>
  <Paragraphs>151</Paragraphs>
  <Slides>57</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57</vt:i4>
      </vt:variant>
    </vt:vector>
  </HeadingPairs>
  <TitlesOfParts>
    <vt:vector size="61" baseType="lpstr">
      <vt:lpstr>ＭＳ Ｐゴシック</vt:lpstr>
      <vt:lpstr>Arial</vt:lpstr>
      <vt:lpstr>Calibri</vt:lpstr>
      <vt:lpstr>Office Theme</vt:lpstr>
      <vt:lpstr>日本のキリスト教殉教者 Japan Christian Martyrs</vt:lpstr>
      <vt:lpstr>Evidence and Answers Radio evidenceandanswers.org</vt:lpstr>
      <vt:lpstr>福音の日本への到来 Gospel Arrives in Japan  1549 A.D. </vt:lpstr>
      <vt:lpstr>Arrival of Western Christianity 西方キリスト教の到来</vt:lpstr>
      <vt:lpstr>福音の日本への到来 Gospel Arrives in Japan</vt:lpstr>
      <vt:lpstr>日本人の葛藤 Struggles of the Japanese</vt:lpstr>
      <vt:lpstr>仏教に対するザビエルの見解 Xavier on Buddhism</vt:lpstr>
      <vt:lpstr>Xavier on Buddhism</vt:lpstr>
      <vt:lpstr>Xavier on Buddhism</vt:lpstr>
      <vt:lpstr>Xavier on Buddhism</vt:lpstr>
      <vt:lpstr>Xavier on Buddhism</vt:lpstr>
      <vt:lpstr>Xavier on Buddhism</vt:lpstr>
      <vt:lpstr>キリスト教の日本における成長 Christianity Grows in Japan</vt:lpstr>
      <vt:lpstr>Francis Xavier</vt:lpstr>
      <vt:lpstr>教父アレッサンドロ・ヴァリニャーノ Father Alexander Valignano </vt:lpstr>
      <vt:lpstr>日本における福音 Gospel in Japan</vt:lpstr>
      <vt:lpstr>キリスト者の迫害 Christian Persecution </vt:lpstr>
      <vt:lpstr>織田信長 Oda Nobunaga ( 1534-1582 A.D.)</vt:lpstr>
      <vt:lpstr>Toyotomi Hideyoshi (1537-1598 )</vt:lpstr>
      <vt:lpstr>豊臣秀吉 Toyotomi Hideyoshi (1537-1598 )</vt:lpstr>
      <vt:lpstr>高山右近 Takayama Ukon</vt:lpstr>
      <vt:lpstr>豊臣秀吉Toyotomi Hideyoshi </vt:lpstr>
      <vt:lpstr>26 Nagasaki Martyrs 1597</vt:lpstr>
      <vt:lpstr> 長崎26聖人　26 Nagasaki Martyrs</vt:lpstr>
      <vt:lpstr>長崎殉教者記念館 Nagasaki Martyrs Museum</vt:lpstr>
      <vt:lpstr>Nagasaki Martyrs</vt:lpstr>
      <vt:lpstr>徳川将軍 Tokugawa Shogun (1600-1868 )</vt:lpstr>
      <vt:lpstr>Tokugawa Shogun (1600 - 1868 )</vt:lpstr>
      <vt:lpstr>Tokugawa Shogun (1600 - 1868)</vt:lpstr>
      <vt:lpstr>PowerPoint プレゼンテーション</vt:lpstr>
      <vt:lpstr>PowerPoint プレゼンテーション</vt:lpstr>
      <vt:lpstr>徳川秀忠 Tokugawa Hidetada (1579 – 1632)</vt:lpstr>
      <vt:lpstr>徳川家光 Iemitsu Tokugawa (1604-1651)</vt:lpstr>
      <vt:lpstr>東照宮Toshogu Shrine (Ieyasu)</vt:lpstr>
      <vt:lpstr>Iemitsu Tokugawa (1604-1651)</vt:lpstr>
      <vt:lpstr>徳川将軍Tokugawa Shoguns</vt:lpstr>
      <vt:lpstr>Forms of torture 拷問の形態</vt:lpstr>
      <vt:lpstr>The Pit穴つり</vt:lpstr>
      <vt:lpstr>雲仙の地獄責めUnzen Hell 島原Shimabara, Japan</vt:lpstr>
      <vt:lpstr>Unzen Hell</vt:lpstr>
      <vt:lpstr>PowerPoint プレゼンテーション</vt:lpstr>
      <vt:lpstr>PowerPoint プレゼンテーション</vt:lpstr>
      <vt:lpstr>Notable Sites and Accounts 名所と記述</vt:lpstr>
      <vt:lpstr>最初の妊婦の殉教 1st Pregnant Mother Martyred</vt:lpstr>
      <vt:lpstr>津和野の迫害 Tsuwano Persecution</vt:lpstr>
      <vt:lpstr>もりちゃん　Mori Chan 津和野　Tsuwano, Japan</vt:lpstr>
      <vt:lpstr>宮城　仙台Miyagi, Sendai</vt:lpstr>
      <vt:lpstr>ジョアン原 主水John Hara Mondo</vt:lpstr>
      <vt:lpstr>John Hara Mondo</vt:lpstr>
      <vt:lpstr>札の辻　Fuda no Tsuji  50 Executed処刑</vt:lpstr>
      <vt:lpstr>Fuda No Tsuji</vt:lpstr>
      <vt:lpstr>Fuda no Tsuji</vt:lpstr>
      <vt:lpstr>隠れキリシタンKakure Kristian</vt:lpstr>
      <vt:lpstr>PowerPoint プレゼンテーション</vt:lpstr>
      <vt:lpstr>Kakure Kristian</vt:lpstr>
      <vt:lpstr>日本人殉教者から学ぶこと Life Lessons from the Japan Martyrs </vt:lpstr>
      <vt:lpstr>PowerPoint プレゼンテーション</vt:lpstr>
    </vt:vector>
  </TitlesOfParts>
  <Company>Pacific Apologetics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 Christian Martyrs</dc:title>
  <dc:creator>Patrick Zukeran</dc:creator>
  <cp:lastModifiedBy>明石清正</cp:lastModifiedBy>
  <cp:revision>24</cp:revision>
  <dcterms:created xsi:type="dcterms:W3CDTF">2015-11-16T07:23:42Z</dcterms:created>
  <dcterms:modified xsi:type="dcterms:W3CDTF">2015-11-21T23:38:15Z</dcterms:modified>
</cp:coreProperties>
</file>