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Lst>
  <p:notesMasterIdLst>
    <p:notesMasterId r:id="rId29"/>
  </p:notesMasterIdLst>
  <p:sldIdLst>
    <p:sldId id="256" r:id="rId4"/>
    <p:sldId id="259" r:id="rId5"/>
    <p:sldId id="258"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7" r:id="rId22"/>
    <p:sldId id="275" r:id="rId23"/>
    <p:sldId id="278" r:id="rId24"/>
    <p:sldId id="279" r:id="rId25"/>
    <p:sldId id="276" r:id="rId26"/>
    <p:sldId id="280"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1" autoAdjust="0"/>
  </p:normalViewPr>
  <p:slideViewPr>
    <p:cSldViewPr>
      <p:cViewPr varScale="1">
        <p:scale>
          <a:sx n="101" d="100"/>
          <a:sy n="101" d="100"/>
        </p:scale>
        <p:origin x="19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CABBDB-A24F-4444-9627-69AEF92D5944}" type="slidenum">
              <a:rPr lang="en-US" altLang="ja-JP"/>
              <a:pPr/>
              <a:t>‹#›</a:t>
            </a:fld>
            <a:endParaRPr lang="en-US" altLang="ja-JP"/>
          </a:p>
        </p:txBody>
      </p:sp>
    </p:spTree>
    <p:extLst>
      <p:ext uri="{BB962C8B-B14F-4D97-AF65-F5344CB8AC3E}">
        <p14:creationId xmlns:p14="http://schemas.microsoft.com/office/powerpoint/2010/main" val="4181913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 http://en.radiovaticana.va/news/2015/11/14/pope_francis_no_justification_for_paris_attacks/1186795</a:t>
            </a:r>
            <a:br>
              <a:rPr kumimoji="1" lang="en-US" altLang="ja-JP" dirty="0" smtClean="0"/>
            </a:br>
            <a:r>
              <a:rPr kumimoji="1" lang="en-US" altLang="ja-JP" dirty="0" smtClean="0"/>
              <a:t>2 http://blog.livedoor.jp/dokomademoislam/archives/48156896.html</a:t>
            </a:r>
            <a:endParaRPr kumimoji="1" lang="ja-JP" altLang="en-US" dirty="0"/>
          </a:p>
        </p:txBody>
      </p:sp>
      <p:sp>
        <p:nvSpPr>
          <p:cNvPr id="4" name="スライド番号プレースホルダー 3"/>
          <p:cNvSpPr>
            <a:spLocks noGrp="1"/>
          </p:cNvSpPr>
          <p:nvPr>
            <p:ph type="sldNum" sz="quarter" idx="10"/>
          </p:nvPr>
        </p:nvSpPr>
        <p:spPr/>
        <p:txBody>
          <a:bodyPr/>
          <a:lstStyle/>
          <a:p>
            <a:fld id="{23CABBDB-A24F-4444-9627-69AEF92D5944}" type="slidenum">
              <a:rPr lang="en-US" altLang="ja-JP" smtClean="0"/>
              <a:pPr/>
              <a:t>6</a:t>
            </a:fld>
            <a:endParaRPr lang="en-US" altLang="ja-JP"/>
          </a:p>
        </p:txBody>
      </p:sp>
    </p:spTree>
    <p:extLst>
      <p:ext uri="{BB962C8B-B14F-4D97-AF65-F5344CB8AC3E}">
        <p14:creationId xmlns:p14="http://schemas.microsoft.com/office/powerpoint/2010/main" val="42184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dirty="0" smtClean="0"/>
              <a:t>欧州安全保障協力機構</a:t>
            </a:r>
            <a:r>
              <a:rPr kumimoji="1" lang="ja-JP" altLang="en-US" dirty="0" smtClean="0"/>
              <a:t>の委員</a:t>
            </a:r>
            <a:r>
              <a:rPr kumimoji="1" lang="en-US" altLang="ja-JP" dirty="0" smtClean="0"/>
              <a:t>Massimo </a:t>
            </a:r>
            <a:r>
              <a:rPr kumimoji="1" lang="en-US" altLang="ja-JP" dirty="0" err="1" smtClean="0"/>
              <a:t>Introvigne</a:t>
            </a:r>
            <a:r>
              <a:rPr kumimoji="1" lang="en-US" altLang="ja-JP" dirty="0" smtClean="0"/>
              <a:t/>
            </a:r>
            <a:br>
              <a:rPr kumimoji="1" lang="en-US" altLang="ja-JP" dirty="0" smtClean="0"/>
            </a:br>
            <a:r>
              <a:rPr kumimoji="1" lang="en-US" altLang="ja-JP" dirty="0" smtClean="0"/>
              <a:t>http://www.christianpost.com/news/every-5-minutes-a-christian-is-martyred-for-their-faith-persecution-watchdog-group-warns-145451/</a:t>
            </a:r>
            <a:endParaRPr kumimoji="1" lang="ja-JP" altLang="en-US" dirty="0"/>
          </a:p>
        </p:txBody>
      </p:sp>
      <p:sp>
        <p:nvSpPr>
          <p:cNvPr id="4" name="スライド番号プレースホルダー 3"/>
          <p:cNvSpPr>
            <a:spLocks noGrp="1"/>
          </p:cNvSpPr>
          <p:nvPr>
            <p:ph type="sldNum" sz="quarter" idx="10"/>
          </p:nvPr>
        </p:nvSpPr>
        <p:spPr/>
        <p:txBody>
          <a:bodyPr/>
          <a:lstStyle/>
          <a:p>
            <a:fld id="{23CABBDB-A24F-4444-9627-69AEF92D5944}" type="slidenum">
              <a:rPr lang="en-US" altLang="ja-JP" smtClean="0"/>
              <a:pPr/>
              <a:t>10</a:t>
            </a:fld>
            <a:endParaRPr lang="en-US" altLang="ja-JP"/>
          </a:p>
        </p:txBody>
      </p:sp>
    </p:spTree>
    <p:extLst>
      <p:ext uri="{BB962C8B-B14F-4D97-AF65-F5344CB8AC3E}">
        <p14:creationId xmlns:p14="http://schemas.microsoft.com/office/powerpoint/2010/main" val="3351902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ja-JP" altLang="en-US" noProof="0" smtClean="0"/>
              <a:t>マスター タイトルの書式設定</a:t>
            </a:r>
            <a:endParaRPr lang="en-US" altLang="ja-JP"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ja-JP" altLang="en-US" noProof="0" smtClean="0"/>
              <a:t>マスター サブタイトルの書式設定</a:t>
            </a:r>
            <a:endParaRPr lang="en-US" altLang="ja-JP" noProof="0" smtClean="0"/>
          </a:p>
        </p:txBody>
      </p:sp>
      <p:sp>
        <p:nvSpPr>
          <p:cNvPr id="23556" name="Rectangle 4"/>
          <p:cNvSpPr>
            <a:spLocks noGrp="1" noChangeArrowheads="1"/>
          </p:cNvSpPr>
          <p:nvPr>
            <p:ph type="dt" sz="half" idx="2"/>
          </p:nvPr>
        </p:nvSpPr>
        <p:spPr/>
        <p:txBody>
          <a:bodyPr/>
          <a:lstStyle>
            <a:lvl1pPr>
              <a:defRPr/>
            </a:lvl1pPr>
          </a:lstStyle>
          <a:p>
            <a:endParaRPr lang="en-US" altLang="ja-JP"/>
          </a:p>
        </p:txBody>
      </p:sp>
      <p:sp>
        <p:nvSpPr>
          <p:cNvPr id="23557" name="Rectangle 5"/>
          <p:cNvSpPr>
            <a:spLocks noGrp="1" noChangeArrowheads="1"/>
          </p:cNvSpPr>
          <p:nvPr>
            <p:ph type="ftr" sz="quarter" idx="3"/>
          </p:nvPr>
        </p:nvSpPr>
        <p:spPr/>
        <p:txBody>
          <a:bodyPr/>
          <a:lstStyle>
            <a:lvl1pPr>
              <a:defRPr/>
            </a:lvl1pPr>
          </a:lstStyle>
          <a:p>
            <a:endParaRPr lang="en-US" altLang="ja-JP"/>
          </a:p>
        </p:txBody>
      </p:sp>
      <p:sp>
        <p:nvSpPr>
          <p:cNvPr id="23558" name="Rectangle 6"/>
          <p:cNvSpPr>
            <a:spLocks noGrp="1" noChangeArrowheads="1"/>
          </p:cNvSpPr>
          <p:nvPr>
            <p:ph type="sldNum" sz="quarter" idx="4"/>
          </p:nvPr>
        </p:nvSpPr>
        <p:spPr/>
        <p:txBody>
          <a:bodyPr/>
          <a:lstStyle>
            <a:lvl1pPr>
              <a:defRPr/>
            </a:lvl1pPr>
          </a:lstStyle>
          <a:p>
            <a:fld id="{BEB13157-B2CA-4443-9E04-5FD8427EFCF2}"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1258FA0-DE32-49CC-8E01-21817AD69637}" type="slidenum">
              <a:rPr lang="en-US" altLang="ja-JP"/>
              <a:pPr/>
              <a:t>‹#›</a:t>
            </a:fld>
            <a:endParaRPr lang="en-US" altLang="ja-JP"/>
          </a:p>
        </p:txBody>
      </p:sp>
    </p:spTree>
    <p:extLst>
      <p:ext uri="{BB962C8B-B14F-4D97-AF65-F5344CB8AC3E}">
        <p14:creationId xmlns:p14="http://schemas.microsoft.com/office/powerpoint/2010/main" val="5973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39025" y="274638"/>
            <a:ext cx="15811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693988" y="274638"/>
            <a:ext cx="4592637"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6581D54-CD29-4944-9187-735BB110F938}" type="slidenum">
              <a:rPr lang="en-US" altLang="ja-JP"/>
              <a:pPr/>
              <a:t>‹#›</a:t>
            </a:fld>
            <a:endParaRPr lang="en-US" altLang="ja-JP"/>
          </a:p>
        </p:txBody>
      </p:sp>
    </p:spTree>
    <p:extLst>
      <p:ext uri="{BB962C8B-B14F-4D97-AF65-F5344CB8AC3E}">
        <p14:creationId xmlns:p14="http://schemas.microsoft.com/office/powerpoint/2010/main" val="315049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ja-JP"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ja-JP"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ltLang="ja-JP"/>
          </a:p>
        </p:txBody>
      </p:sp>
      <p:sp>
        <p:nvSpPr>
          <p:cNvPr id="30726" name="Rectangle 6"/>
          <p:cNvSpPr>
            <a:spLocks noGrp="1" noChangeArrowheads="1"/>
          </p:cNvSpPr>
          <p:nvPr>
            <p:ph type="ftr" sz="quarter" idx="3"/>
          </p:nvPr>
        </p:nvSpPr>
        <p:spPr/>
        <p:txBody>
          <a:bodyPr/>
          <a:lstStyle>
            <a:lvl1pPr>
              <a:defRPr/>
            </a:lvl1pPr>
          </a:lstStyle>
          <a:p>
            <a:endParaRPr lang="en-US" altLang="ja-JP"/>
          </a:p>
        </p:txBody>
      </p:sp>
      <p:sp>
        <p:nvSpPr>
          <p:cNvPr id="30727" name="Rectangle 7"/>
          <p:cNvSpPr>
            <a:spLocks noGrp="1" noChangeArrowheads="1"/>
          </p:cNvSpPr>
          <p:nvPr>
            <p:ph type="sldNum" sz="quarter" idx="4"/>
          </p:nvPr>
        </p:nvSpPr>
        <p:spPr/>
        <p:txBody>
          <a:bodyPr/>
          <a:lstStyle>
            <a:lvl1pPr>
              <a:defRPr/>
            </a:lvl1pPr>
          </a:lstStyle>
          <a:p>
            <a:fld id="{AF6FF912-88C3-4916-A47C-F6277EFEBCCE}"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162A599-FB70-4CEB-8D55-D30AEE6CB57C}" type="slidenum">
              <a:rPr lang="en-US" altLang="ja-JP"/>
              <a:pPr/>
              <a:t>‹#›</a:t>
            </a:fld>
            <a:endParaRPr lang="en-US" altLang="ja-JP"/>
          </a:p>
        </p:txBody>
      </p:sp>
    </p:spTree>
    <p:extLst>
      <p:ext uri="{BB962C8B-B14F-4D97-AF65-F5344CB8AC3E}">
        <p14:creationId xmlns:p14="http://schemas.microsoft.com/office/powerpoint/2010/main" val="60942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F1FAB72-A80A-4062-8F37-92096FB3CFFC}" type="slidenum">
              <a:rPr lang="en-US" altLang="ja-JP"/>
              <a:pPr/>
              <a:t>‹#›</a:t>
            </a:fld>
            <a:endParaRPr lang="en-US" altLang="ja-JP"/>
          </a:p>
        </p:txBody>
      </p:sp>
    </p:spTree>
    <p:extLst>
      <p:ext uri="{BB962C8B-B14F-4D97-AF65-F5344CB8AC3E}">
        <p14:creationId xmlns:p14="http://schemas.microsoft.com/office/powerpoint/2010/main" val="340343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5613" y="1600200"/>
            <a:ext cx="4037012"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5025" y="1600200"/>
            <a:ext cx="4037013"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972B07E-25C3-4D08-A476-3CDA5764F3FC}" type="slidenum">
              <a:rPr lang="en-US" altLang="ja-JP"/>
              <a:pPr/>
              <a:t>‹#›</a:t>
            </a:fld>
            <a:endParaRPr lang="en-US" altLang="ja-JP"/>
          </a:p>
        </p:txBody>
      </p:sp>
    </p:spTree>
    <p:extLst>
      <p:ext uri="{BB962C8B-B14F-4D97-AF65-F5344CB8AC3E}">
        <p14:creationId xmlns:p14="http://schemas.microsoft.com/office/powerpoint/2010/main" val="294798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8B67CC42-627B-43C8-9587-60E7BD0851DB}" type="slidenum">
              <a:rPr lang="en-US" altLang="ja-JP"/>
              <a:pPr/>
              <a:t>‹#›</a:t>
            </a:fld>
            <a:endParaRPr lang="en-US" altLang="ja-JP"/>
          </a:p>
        </p:txBody>
      </p:sp>
    </p:spTree>
    <p:extLst>
      <p:ext uri="{BB962C8B-B14F-4D97-AF65-F5344CB8AC3E}">
        <p14:creationId xmlns:p14="http://schemas.microsoft.com/office/powerpoint/2010/main" val="107317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46AC8011-0AC7-467E-97CD-9B4A27431924}" type="slidenum">
              <a:rPr lang="en-US" altLang="ja-JP"/>
              <a:pPr/>
              <a:t>‹#›</a:t>
            </a:fld>
            <a:endParaRPr lang="en-US" altLang="ja-JP"/>
          </a:p>
        </p:txBody>
      </p:sp>
    </p:spTree>
    <p:extLst>
      <p:ext uri="{BB962C8B-B14F-4D97-AF65-F5344CB8AC3E}">
        <p14:creationId xmlns:p14="http://schemas.microsoft.com/office/powerpoint/2010/main" val="18801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65EB2479-271C-47BC-AFDC-63571F7A0E4D}" type="slidenum">
              <a:rPr lang="en-US" altLang="ja-JP"/>
              <a:pPr/>
              <a:t>‹#›</a:t>
            </a:fld>
            <a:endParaRPr lang="en-US" altLang="ja-JP"/>
          </a:p>
        </p:txBody>
      </p:sp>
    </p:spTree>
    <p:extLst>
      <p:ext uri="{BB962C8B-B14F-4D97-AF65-F5344CB8AC3E}">
        <p14:creationId xmlns:p14="http://schemas.microsoft.com/office/powerpoint/2010/main" val="239227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FA2E294-74CA-497E-B73E-AAC136838736}" type="slidenum">
              <a:rPr lang="en-US" altLang="ja-JP"/>
              <a:pPr/>
              <a:t>‹#›</a:t>
            </a:fld>
            <a:endParaRPr lang="en-US" altLang="ja-JP"/>
          </a:p>
        </p:txBody>
      </p:sp>
    </p:spTree>
    <p:extLst>
      <p:ext uri="{BB962C8B-B14F-4D97-AF65-F5344CB8AC3E}">
        <p14:creationId xmlns:p14="http://schemas.microsoft.com/office/powerpoint/2010/main" val="104952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F21E7BA-BFAF-4334-8DED-9FBC8657200E}" type="slidenum">
              <a:rPr lang="en-US" altLang="ja-JP"/>
              <a:pPr/>
              <a:t>‹#›</a:t>
            </a:fld>
            <a:endParaRPr lang="en-US" altLang="ja-JP"/>
          </a:p>
        </p:txBody>
      </p:sp>
    </p:spTree>
    <p:extLst>
      <p:ext uri="{BB962C8B-B14F-4D97-AF65-F5344CB8AC3E}">
        <p14:creationId xmlns:p14="http://schemas.microsoft.com/office/powerpoint/2010/main" val="1244642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7170748-5033-4DFD-89D8-DF32E8EE89A0}" type="slidenum">
              <a:rPr lang="en-US" altLang="ja-JP"/>
              <a:pPr/>
              <a:t>‹#›</a:t>
            </a:fld>
            <a:endParaRPr lang="en-US" altLang="ja-JP"/>
          </a:p>
        </p:txBody>
      </p:sp>
    </p:spTree>
    <p:extLst>
      <p:ext uri="{BB962C8B-B14F-4D97-AF65-F5344CB8AC3E}">
        <p14:creationId xmlns:p14="http://schemas.microsoft.com/office/powerpoint/2010/main" val="3088544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DF80F01-0A0E-4CF2-9C5A-CD0BFB67EA2D}" type="slidenum">
              <a:rPr lang="en-US" altLang="ja-JP"/>
              <a:pPr/>
              <a:t>‹#›</a:t>
            </a:fld>
            <a:endParaRPr lang="en-US" altLang="ja-JP"/>
          </a:p>
        </p:txBody>
      </p:sp>
    </p:spTree>
    <p:extLst>
      <p:ext uri="{BB962C8B-B14F-4D97-AF65-F5344CB8AC3E}">
        <p14:creationId xmlns:p14="http://schemas.microsoft.com/office/powerpoint/2010/main" val="2907700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274638"/>
            <a:ext cx="2055813"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5613" y="274638"/>
            <a:ext cx="6018212"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167F098-1D0B-44A2-8136-0708666391C1}" type="slidenum">
              <a:rPr lang="en-US" altLang="ja-JP"/>
              <a:pPr/>
              <a:t>‹#›</a:t>
            </a:fld>
            <a:endParaRPr lang="en-US" altLang="ja-JP"/>
          </a:p>
        </p:txBody>
      </p:sp>
    </p:spTree>
    <p:extLst>
      <p:ext uri="{BB962C8B-B14F-4D97-AF65-F5344CB8AC3E}">
        <p14:creationId xmlns:p14="http://schemas.microsoft.com/office/powerpoint/2010/main" val="94657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endParaRPr lang="en-US" altLang="ja-JP"/>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ltLang="ja-JP"/>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EB13157-B2CA-4443-9E04-5FD8427EFCF2}" type="slidenum">
              <a:rPr lang="en-US" altLang="ja-JP" smtClean="0"/>
              <a:pPr/>
              <a:t>‹#›</a:t>
            </a:fld>
            <a:endParaRPr lang="en-US" altLang="ja-JP"/>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7274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2F21E7BA-BFAF-4334-8DED-9FBC8657200E}" type="slidenum">
              <a:rPr lang="en-US" altLang="ja-JP" smtClean="0"/>
              <a:pPr/>
              <a:t>‹#›</a:t>
            </a:fld>
            <a:endParaRPr lang="en-US" altLang="ja-JP"/>
          </a:p>
        </p:txBody>
      </p:sp>
    </p:spTree>
    <p:extLst>
      <p:ext uri="{BB962C8B-B14F-4D97-AF65-F5344CB8AC3E}">
        <p14:creationId xmlns:p14="http://schemas.microsoft.com/office/powerpoint/2010/main" val="3623709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BBB070D-101C-461D-8118-D8122B2B5A06}" type="slidenum">
              <a:rPr lang="en-US" altLang="ja-JP" smtClean="0"/>
              <a:pPr/>
              <a:t>‹#›</a:t>
            </a:fld>
            <a:endParaRPr lang="en-US" altLang="ja-JP"/>
          </a:p>
        </p:txBody>
      </p:sp>
    </p:spTree>
    <p:extLst>
      <p:ext uri="{BB962C8B-B14F-4D97-AF65-F5344CB8AC3E}">
        <p14:creationId xmlns:p14="http://schemas.microsoft.com/office/powerpoint/2010/main" val="130073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27F7ACC5-1251-410F-AD72-E75AA98287F1}" type="slidenum">
              <a:rPr lang="en-US" altLang="ja-JP" smtClean="0"/>
              <a:pPr/>
              <a:t>‹#›</a:t>
            </a:fld>
            <a:endParaRPr lang="en-US" altLang="ja-JP"/>
          </a:p>
        </p:txBody>
      </p:sp>
    </p:spTree>
    <p:extLst>
      <p:ext uri="{BB962C8B-B14F-4D97-AF65-F5344CB8AC3E}">
        <p14:creationId xmlns:p14="http://schemas.microsoft.com/office/powerpoint/2010/main" val="3468715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Content Placeholder 3"/>
          <p:cNvSpPr>
            <a:spLocks noGrp="1"/>
          </p:cNvSpPr>
          <p:nvPr>
            <p:ph sz="quarter" idx="13"/>
          </p:nvPr>
        </p:nvSpPr>
        <p:spPr>
          <a:xfrm>
            <a:off x="514352" y="2861733"/>
            <a:ext cx="3816534" cy="2512852"/>
          </a:xfrm>
        </p:spPr>
        <p:txBody>
          <a:bodyPr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3" name="Content Placeholder 5"/>
          <p:cNvSpPr>
            <a:spLocks noGrp="1"/>
          </p:cNvSpPr>
          <p:nvPr>
            <p:ph sz="quarter" idx="14"/>
          </p:nvPr>
        </p:nvSpPr>
        <p:spPr>
          <a:xfrm>
            <a:off x="4495477" y="2861733"/>
            <a:ext cx="3816535" cy="2512852"/>
          </a:xfrm>
        </p:spPr>
        <p:txBody>
          <a:bodyPr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C1D69548-2926-4DF4-9EEA-AF461DE22538}" type="slidenum">
              <a:rPr lang="en-US" altLang="ja-JP" smtClean="0"/>
              <a:pPr/>
              <a:t>‹#›</a:t>
            </a:fld>
            <a:endParaRPr lang="en-US" altLang="ja-JP"/>
          </a:p>
        </p:txBody>
      </p:sp>
    </p:spTree>
    <p:extLst>
      <p:ext uri="{BB962C8B-B14F-4D97-AF65-F5344CB8AC3E}">
        <p14:creationId xmlns:p14="http://schemas.microsoft.com/office/powerpoint/2010/main" val="467063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BC776598-7C0B-490F-83DB-7159B48AF2CF}" type="slidenum">
              <a:rPr lang="en-US" altLang="ja-JP" smtClean="0"/>
              <a:pPr/>
              <a:t>‹#›</a:t>
            </a:fld>
            <a:endParaRPr lang="en-US" altLang="ja-JP"/>
          </a:p>
        </p:txBody>
      </p:sp>
    </p:spTree>
    <p:extLst>
      <p:ext uri="{BB962C8B-B14F-4D97-AF65-F5344CB8AC3E}">
        <p14:creationId xmlns:p14="http://schemas.microsoft.com/office/powerpoint/2010/main" val="1781784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Slide Number Placeholder 3"/>
          <p:cNvSpPr>
            <a:spLocks noGrp="1"/>
          </p:cNvSpPr>
          <p:nvPr>
            <p:ph type="sldNum" sz="quarter" idx="12"/>
          </p:nvPr>
        </p:nvSpPr>
        <p:spPr/>
        <p:txBody>
          <a:bodyPr/>
          <a:lstStyle/>
          <a:p>
            <a:fld id="{F7CEBD4F-89BF-4802-A117-FCD8B84EC95F}" type="slidenum">
              <a:rPr lang="en-US" altLang="ja-JP" smtClean="0"/>
              <a:pPr/>
              <a:t>‹#›</a:t>
            </a:fld>
            <a:endParaRPr lang="en-US" altLang="ja-JP"/>
          </a:p>
        </p:txBody>
      </p:sp>
    </p:spTree>
    <p:extLst>
      <p:ext uri="{BB962C8B-B14F-4D97-AF65-F5344CB8AC3E}">
        <p14:creationId xmlns:p14="http://schemas.microsoft.com/office/powerpoint/2010/main" val="137742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BBB070D-101C-461D-8118-D8122B2B5A06}" type="slidenum">
              <a:rPr lang="en-US" altLang="ja-JP"/>
              <a:pPr/>
              <a:t>‹#›</a:t>
            </a:fld>
            <a:endParaRPr lang="en-US" altLang="ja-JP"/>
          </a:p>
        </p:txBody>
      </p:sp>
    </p:spTree>
    <p:extLst>
      <p:ext uri="{BB962C8B-B14F-4D97-AF65-F5344CB8AC3E}">
        <p14:creationId xmlns:p14="http://schemas.microsoft.com/office/powerpoint/2010/main" val="274847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ja-JP" altLang="en-US" smtClean="0"/>
              <a:t>マスター タイトルの書式設定</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84F71C8B-D454-4BD0-AC12-3F9735BE5031}" type="slidenum">
              <a:rPr lang="en-US" altLang="ja-JP" smtClean="0"/>
              <a:pPr/>
              <a:t>‹#›</a:t>
            </a:fld>
            <a:endParaRPr lang="en-US" altLang="ja-JP"/>
          </a:p>
        </p:txBody>
      </p:sp>
    </p:spTree>
    <p:extLst>
      <p:ext uri="{BB962C8B-B14F-4D97-AF65-F5344CB8AC3E}">
        <p14:creationId xmlns:p14="http://schemas.microsoft.com/office/powerpoint/2010/main" val="151129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F3E8DCE5-7D15-4DC6-80F4-5E18B4C7A022}" type="slidenum">
              <a:rPr lang="en-US" altLang="ja-JP" smtClean="0"/>
              <a:pPr/>
              <a:t>‹#›</a:t>
            </a:fld>
            <a:endParaRPr lang="en-US" altLang="ja-JP"/>
          </a:p>
        </p:txBody>
      </p:sp>
    </p:spTree>
    <p:extLst>
      <p:ext uri="{BB962C8B-B14F-4D97-AF65-F5344CB8AC3E}">
        <p14:creationId xmlns:p14="http://schemas.microsoft.com/office/powerpoint/2010/main" val="2725837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1170955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4213082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C9BDA80-B8F3-4557-9241-A4C075756EEF}" type="slidenum">
              <a:rPr lang="en-US" altLang="ja-JP" smtClean="0"/>
              <a:pPr/>
              <a:t>‹#›</a:t>
            </a:fld>
            <a:endParaRPr lang="en-US" altLang="ja-JP"/>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237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2807452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1008577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518480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21258FA0-DE32-49CC-8E01-21817AD69637}" type="slidenum">
              <a:rPr lang="en-US" altLang="ja-JP" smtClean="0"/>
              <a:pPr/>
              <a:t>‹#›</a:t>
            </a:fld>
            <a:endParaRPr lang="en-US" altLang="ja-JP"/>
          </a:p>
        </p:txBody>
      </p:sp>
    </p:spTree>
    <p:extLst>
      <p:ext uri="{BB962C8B-B14F-4D97-AF65-F5344CB8AC3E}">
        <p14:creationId xmlns:p14="http://schemas.microsoft.com/office/powerpoint/2010/main" val="1185803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ja-JP" altLang="en-US" smtClean="0"/>
              <a:t>マスター タイトルの書式設定</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26581D54-CD29-4944-9187-735BB110F938}" type="slidenum">
              <a:rPr lang="en-US" altLang="ja-JP" smtClean="0"/>
              <a:pPr/>
              <a:t>‹#›</a:t>
            </a:fld>
            <a:endParaRPr lang="en-US" altLang="ja-JP"/>
          </a:p>
        </p:txBody>
      </p:sp>
    </p:spTree>
    <p:extLst>
      <p:ext uri="{BB962C8B-B14F-4D97-AF65-F5344CB8AC3E}">
        <p14:creationId xmlns:p14="http://schemas.microsoft.com/office/powerpoint/2010/main" val="111483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693988" y="1600200"/>
            <a:ext cx="30861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932488" y="1600200"/>
            <a:ext cx="3087687"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7F7ACC5-1251-410F-AD72-E75AA98287F1}" type="slidenum">
              <a:rPr lang="en-US" altLang="ja-JP"/>
              <a:pPr/>
              <a:t>‹#›</a:t>
            </a:fld>
            <a:endParaRPr lang="en-US" altLang="ja-JP"/>
          </a:p>
        </p:txBody>
      </p:sp>
    </p:spTree>
    <p:extLst>
      <p:ext uri="{BB962C8B-B14F-4D97-AF65-F5344CB8AC3E}">
        <p14:creationId xmlns:p14="http://schemas.microsoft.com/office/powerpoint/2010/main" val="281566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C1D69548-2926-4DF4-9EEA-AF461DE22538}" type="slidenum">
              <a:rPr lang="en-US" altLang="ja-JP"/>
              <a:pPr/>
              <a:t>‹#›</a:t>
            </a:fld>
            <a:endParaRPr lang="en-US" altLang="ja-JP"/>
          </a:p>
        </p:txBody>
      </p:sp>
    </p:spTree>
    <p:extLst>
      <p:ext uri="{BB962C8B-B14F-4D97-AF65-F5344CB8AC3E}">
        <p14:creationId xmlns:p14="http://schemas.microsoft.com/office/powerpoint/2010/main" val="239130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BC776598-7C0B-490F-83DB-7159B48AF2CF}" type="slidenum">
              <a:rPr lang="en-US" altLang="ja-JP"/>
              <a:pPr/>
              <a:t>‹#›</a:t>
            </a:fld>
            <a:endParaRPr lang="en-US" altLang="ja-JP"/>
          </a:p>
        </p:txBody>
      </p:sp>
    </p:spTree>
    <p:extLst>
      <p:ext uri="{BB962C8B-B14F-4D97-AF65-F5344CB8AC3E}">
        <p14:creationId xmlns:p14="http://schemas.microsoft.com/office/powerpoint/2010/main" val="284194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F7CEBD4F-89BF-4802-A117-FCD8B84EC95F}" type="slidenum">
              <a:rPr lang="en-US" altLang="ja-JP"/>
              <a:pPr/>
              <a:t>‹#›</a:t>
            </a:fld>
            <a:endParaRPr lang="en-US" altLang="ja-JP"/>
          </a:p>
        </p:txBody>
      </p:sp>
    </p:spTree>
    <p:extLst>
      <p:ext uri="{BB962C8B-B14F-4D97-AF65-F5344CB8AC3E}">
        <p14:creationId xmlns:p14="http://schemas.microsoft.com/office/powerpoint/2010/main" val="342401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4F71C8B-D454-4BD0-AC12-3F9735BE5031}" type="slidenum">
              <a:rPr lang="en-US" altLang="ja-JP"/>
              <a:pPr/>
              <a:t>‹#›</a:t>
            </a:fld>
            <a:endParaRPr lang="en-US" altLang="ja-JP"/>
          </a:p>
        </p:txBody>
      </p:sp>
    </p:spTree>
    <p:extLst>
      <p:ext uri="{BB962C8B-B14F-4D97-AF65-F5344CB8AC3E}">
        <p14:creationId xmlns:p14="http://schemas.microsoft.com/office/powerpoint/2010/main" val="155879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3E8DCE5-7D15-4DC6-80F4-5E18B4C7A022}" type="slidenum">
              <a:rPr lang="en-US" altLang="ja-JP"/>
              <a:pPr/>
              <a:t>‹#›</a:t>
            </a:fld>
            <a:endParaRPr lang="en-US" altLang="ja-JP"/>
          </a:p>
        </p:txBody>
      </p:sp>
    </p:spTree>
    <p:extLst>
      <p:ext uri="{BB962C8B-B14F-4D97-AF65-F5344CB8AC3E}">
        <p14:creationId xmlns:p14="http://schemas.microsoft.com/office/powerpoint/2010/main" val="419072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5.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anose="020B0600070205080204" pitchFamily="50" charset="-128"/>
              </a:defRPr>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anose="020B0600070205080204" pitchFamily="50" charset="-128"/>
              </a:defRPr>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50" charset="-128"/>
              </a:defRPr>
            </a:lvl1pPr>
          </a:lstStyle>
          <a:p>
            <a:fld id="{7C9BDA80-B8F3-4557-9241-A4C075756EEF}"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kumimoji="1"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kumimoji="1"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anose="020B0600070205080204" pitchFamily="50" charset="-128"/>
              </a:defRPr>
            </a:lvl1pPr>
          </a:lstStyle>
          <a:p>
            <a:endParaRPr lang="en-US" altLang="ja-JP"/>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anose="020B0600070205080204" pitchFamily="50" charset="-128"/>
              </a:defRPr>
            </a:lvl1pPr>
          </a:lstStyle>
          <a:p>
            <a:endParaRPr lang="en-US" altLang="ja-JP"/>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50" charset="-128"/>
              </a:defRPr>
            </a:lvl1pPr>
          </a:lstStyle>
          <a:p>
            <a:fld id="{007C1FFC-3D22-48B8-B35B-6F95F24FCD70}"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endParaRPr lang="en-US" altLang="ja-JP"/>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ltLang="ja-JP"/>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7C9BDA80-B8F3-4557-9241-A4C075756EEF}" type="slidenum">
              <a:rPr lang="en-US" altLang="ja-JP" smtClean="0"/>
              <a:pPr/>
              <a:t>‹#›</a:t>
            </a:fld>
            <a:endParaRPr lang="en-US" altLang="ja-JP"/>
          </a:p>
        </p:txBody>
      </p:sp>
    </p:spTree>
    <p:extLst>
      <p:ext uri="{BB962C8B-B14F-4D97-AF65-F5344CB8AC3E}">
        <p14:creationId xmlns:p14="http://schemas.microsoft.com/office/powerpoint/2010/main" val="3357069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kumimoji="1"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video" Target="https://www.youtube.com/embed/31ZEKpRva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r>
              <a:rPr lang="en-US" altLang="ja-JP" dirty="0" smtClean="0"/>
              <a:t>2016</a:t>
            </a:r>
            <a:r>
              <a:rPr lang="ja-JP" altLang="en-US" dirty="0" smtClean="0"/>
              <a:t>年新年礼拝</a:t>
            </a:r>
            <a:endParaRPr lang="ja-JP" altLang="ja-JP" dirty="0"/>
          </a:p>
        </p:txBody>
      </p:sp>
      <p:sp>
        <p:nvSpPr>
          <p:cNvPr id="53251" name="Rectangle 3"/>
          <p:cNvSpPr>
            <a:spLocks noGrp="1" noChangeArrowheads="1"/>
          </p:cNvSpPr>
          <p:nvPr>
            <p:ph type="subTitle" idx="1"/>
          </p:nvPr>
        </p:nvSpPr>
        <p:spPr/>
        <p:txBody>
          <a:bodyPr/>
          <a:lstStyle/>
          <a:p>
            <a:r>
              <a:rPr lang="ja-JP" altLang="en-US" dirty="0" smtClean="0"/>
              <a:t>マタイによる福音書</a:t>
            </a:r>
            <a:r>
              <a:rPr lang="en-US" altLang="ja-JP" dirty="0" smtClean="0"/>
              <a:t/>
            </a:r>
            <a:br>
              <a:rPr lang="en-US" altLang="ja-JP" dirty="0" smtClean="0"/>
            </a:br>
            <a:r>
              <a:rPr lang="en-US" altLang="ja-JP" dirty="0" smtClean="0"/>
              <a:t>24</a:t>
            </a:r>
            <a:r>
              <a:rPr lang="ja-JP" altLang="en-US" dirty="0" smtClean="0"/>
              <a:t>章</a:t>
            </a:r>
            <a:r>
              <a:rPr lang="en-US" altLang="ja-JP" dirty="0" smtClean="0"/>
              <a:t>1‐35</a:t>
            </a:r>
            <a:r>
              <a:rPr lang="ja-JP" altLang="en-US" dirty="0" smtClean="0"/>
              <a:t>節</a:t>
            </a:r>
            <a:endParaRPr lang="ja-JP"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キリスト者への迫害</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宗教的迫害の</a:t>
            </a:r>
            <a:r>
              <a:rPr kumimoji="1" lang="en-US" altLang="ja-JP" dirty="0" smtClean="0"/>
              <a:t>80</a:t>
            </a:r>
            <a:r>
              <a:rPr kumimoji="1" lang="ja-JP" altLang="en-US" dirty="0" smtClean="0"/>
              <a:t>パーセントはキリスト教徒に対するもの。</a:t>
            </a:r>
            <a:endParaRPr kumimoji="1" lang="en-US" altLang="ja-JP" dirty="0" smtClean="0"/>
          </a:p>
          <a:p>
            <a:r>
              <a:rPr kumimoji="1" lang="ja-JP" altLang="en-US" dirty="0" smtClean="0"/>
              <a:t>一億人が迫害を受けている。</a:t>
            </a:r>
            <a:endParaRPr kumimoji="1" lang="en-US" altLang="ja-JP" dirty="0" smtClean="0"/>
          </a:p>
          <a:p>
            <a:r>
              <a:rPr lang="ja-JP" altLang="en-US" dirty="0" smtClean="0"/>
              <a:t>「</a:t>
            </a:r>
            <a:r>
              <a:rPr lang="en-US" altLang="ja-JP" dirty="0" smtClean="0"/>
              <a:t>5</a:t>
            </a:r>
            <a:r>
              <a:rPr lang="ja-JP" altLang="en-US" dirty="0" smtClean="0"/>
              <a:t>分に</a:t>
            </a:r>
            <a:r>
              <a:rPr lang="en-US" altLang="ja-JP" dirty="0" smtClean="0"/>
              <a:t>1</a:t>
            </a:r>
            <a:r>
              <a:rPr lang="ja-JP" altLang="en-US" dirty="0" smtClean="0"/>
              <a:t>人のキリスト者が、信仰のゆえに殺されている。」</a:t>
            </a:r>
            <a:endParaRPr kumimoji="1" lang="ja-JP" altLang="en-US" dirty="0"/>
          </a:p>
        </p:txBody>
      </p:sp>
    </p:spTree>
    <p:extLst>
      <p:ext uri="{BB962C8B-B14F-4D97-AF65-F5344CB8AC3E}">
        <p14:creationId xmlns:p14="http://schemas.microsoft.com/office/powerpoint/2010/main" val="932710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世界</a:t>
            </a:r>
            <a:r>
              <a:rPr lang="ja-JP" altLang="en-US" dirty="0"/>
              <a:t>宣教</a:t>
            </a:r>
            <a:endParaRPr kumimoji="1" lang="ja-JP" altLang="en-US" dirty="0"/>
          </a:p>
        </p:txBody>
      </p:sp>
      <p:pic>
        <p:nvPicPr>
          <p:cNvPr id="4" name="コンテンツ プレースホルダー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8626" y="260647"/>
            <a:ext cx="9202625" cy="5112569"/>
          </a:xfrm>
        </p:spPr>
      </p:pic>
    </p:spTree>
    <p:extLst>
      <p:ext uri="{BB962C8B-B14F-4D97-AF65-F5344CB8AC3E}">
        <p14:creationId xmlns:p14="http://schemas.microsoft.com/office/powerpoint/2010/main" val="3499161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マタイ</a:t>
            </a:r>
            <a:r>
              <a:rPr kumimoji="1" lang="en-US" altLang="ja-JP" dirty="0" smtClean="0"/>
              <a:t>24</a:t>
            </a:r>
            <a:r>
              <a:rPr kumimoji="1" lang="ja-JP" altLang="en-US" dirty="0" smtClean="0"/>
              <a:t>章</a:t>
            </a:r>
            <a:r>
              <a:rPr kumimoji="1" lang="en-US" altLang="ja-JP" dirty="0" smtClean="0"/>
              <a:t>15‐21</a:t>
            </a:r>
            <a:r>
              <a:rPr kumimoji="1" lang="ja-JP" altLang="en-US" dirty="0" smtClean="0"/>
              <a:t>節</a:t>
            </a:r>
            <a:endParaRPr kumimoji="1" lang="ja-JP" altLang="en-US" dirty="0"/>
          </a:p>
        </p:txBody>
      </p:sp>
      <p:sp>
        <p:nvSpPr>
          <p:cNvPr id="3" name="コンテンツ プレースホルダー 2"/>
          <p:cNvSpPr>
            <a:spLocks noGrp="1"/>
          </p:cNvSpPr>
          <p:nvPr>
            <p:ph sz="quarter" idx="13"/>
          </p:nvPr>
        </p:nvSpPr>
        <p:spPr>
          <a:xfrm>
            <a:off x="514351" y="2063396"/>
            <a:ext cx="7796030" cy="3525844"/>
          </a:xfrm>
        </p:spPr>
        <p:txBody>
          <a:bodyPr>
            <a:normAutofit fontScale="92500" lnSpcReduction="20000"/>
          </a:bodyPr>
          <a:lstStyle/>
          <a:p>
            <a:r>
              <a:rPr lang="ja-JP" altLang="en-US" dirty="0" smtClean="0"/>
              <a:t>ダニエルによる「荒らす憎むべき者」</a:t>
            </a:r>
            <a:endParaRPr lang="en-US" altLang="ja-JP" dirty="0" smtClean="0"/>
          </a:p>
          <a:p>
            <a:pPr lvl="1"/>
            <a:r>
              <a:rPr lang="ja-JP" altLang="en-US" dirty="0" smtClean="0"/>
              <a:t>紀元</a:t>
            </a:r>
            <a:r>
              <a:rPr lang="en-US" altLang="ja-JP" dirty="0" smtClean="0"/>
              <a:t>70</a:t>
            </a:r>
            <a:r>
              <a:rPr lang="ja-JP" altLang="en-US" dirty="0" smtClean="0"/>
              <a:t>年以降の「異邦人の時代」（ルカ</a:t>
            </a:r>
            <a:r>
              <a:rPr lang="en-US" altLang="ja-JP" dirty="0" smtClean="0"/>
              <a:t>21:24</a:t>
            </a:r>
            <a:r>
              <a:rPr lang="ja-JP" altLang="en-US" dirty="0" smtClean="0"/>
              <a:t>）</a:t>
            </a:r>
            <a:endParaRPr lang="en-US" altLang="ja-JP" dirty="0" smtClean="0"/>
          </a:p>
          <a:p>
            <a:pPr lvl="1"/>
            <a:r>
              <a:rPr lang="ja-JP" altLang="en-US" dirty="0" smtClean="0"/>
              <a:t>ユダヤ人を世界から集める約束（マタイ</a:t>
            </a:r>
            <a:r>
              <a:rPr lang="en-US" altLang="ja-JP" dirty="0" smtClean="0"/>
              <a:t>24:31</a:t>
            </a:r>
            <a:r>
              <a:rPr lang="ja-JP" altLang="en-US" dirty="0" smtClean="0"/>
              <a:t>）</a:t>
            </a:r>
            <a:endParaRPr lang="en-US" altLang="ja-JP" dirty="0" smtClean="0"/>
          </a:p>
          <a:p>
            <a:pPr lvl="1"/>
            <a:r>
              <a:rPr lang="ja-JP" altLang="en-US" dirty="0" smtClean="0"/>
              <a:t>しかし、その前に患難に遭う。</a:t>
            </a:r>
            <a:endParaRPr lang="en-US" altLang="ja-JP" dirty="0" smtClean="0"/>
          </a:p>
          <a:p>
            <a:r>
              <a:rPr lang="ja-JP" altLang="en-US" dirty="0" smtClean="0"/>
              <a:t>ダニエル書</a:t>
            </a:r>
            <a:r>
              <a:rPr lang="en-US" altLang="ja-JP" dirty="0" smtClean="0"/>
              <a:t>9</a:t>
            </a:r>
            <a:r>
              <a:rPr lang="ja-JP" altLang="en-US" dirty="0" smtClean="0"/>
              <a:t>章</a:t>
            </a:r>
            <a:r>
              <a:rPr lang="en-US" altLang="ja-JP" dirty="0" smtClean="0"/>
              <a:t>24</a:t>
            </a:r>
            <a:r>
              <a:rPr lang="ja-JP" altLang="en-US" dirty="0" smtClean="0"/>
              <a:t>－</a:t>
            </a:r>
            <a:r>
              <a:rPr lang="en-US" altLang="ja-JP" dirty="0" smtClean="0"/>
              <a:t>27</a:t>
            </a:r>
            <a:r>
              <a:rPr lang="ja-JP" altLang="en-US" dirty="0" smtClean="0"/>
              <a:t>節</a:t>
            </a:r>
            <a:endParaRPr lang="en-US" altLang="ja-JP" dirty="0" smtClean="0"/>
          </a:p>
          <a:p>
            <a:pPr lvl="1"/>
            <a:r>
              <a:rPr lang="ja-JP" altLang="en-US" dirty="0"/>
              <a:t>「その六十二週の後、油そそがれた者は断たれ、彼には何も残らない。やがて来たる</a:t>
            </a:r>
            <a:r>
              <a:rPr lang="ja-JP" altLang="en-US" dirty="0" err="1"/>
              <a:t>べき</a:t>
            </a:r>
            <a:r>
              <a:rPr lang="ja-JP" altLang="en-US" dirty="0"/>
              <a:t>君主の民が町と聖所を破壊する。その終わりには洪水が起こり、その終わりまで戦いが続いて、荒廃が定められている</a:t>
            </a:r>
            <a:r>
              <a:rPr lang="ja-JP" altLang="en-US" dirty="0" smtClean="0"/>
              <a:t>。</a:t>
            </a:r>
            <a:r>
              <a:rPr lang="ja-JP" altLang="en-US" u="sng" dirty="0" smtClean="0"/>
              <a:t>彼</a:t>
            </a:r>
            <a:r>
              <a:rPr lang="ja-JP" altLang="en-US" u="sng" dirty="0"/>
              <a:t>は一週の間、多くの者と堅い契約を結び、半週の間、いけにえとささげ物とをやめさせる。</a:t>
            </a:r>
            <a:r>
              <a:rPr lang="ja-JP" altLang="en-US" dirty="0"/>
              <a:t>荒らす忌むべき者が翼に現われる。ついに、定められた絶滅が、荒らす者の上にふりかかる。</a:t>
            </a:r>
            <a:r>
              <a:rPr lang="ja-JP" altLang="en-US" dirty="0" smtClean="0"/>
              <a:t>」（</a:t>
            </a:r>
            <a:r>
              <a:rPr lang="en-US" altLang="ja-JP" dirty="0" smtClean="0"/>
              <a:t>26</a:t>
            </a:r>
            <a:r>
              <a:rPr lang="ja-JP" altLang="en-US" dirty="0" smtClean="0"/>
              <a:t>－</a:t>
            </a:r>
            <a:r>
              <a:rPr lang="en-US" altLang="ja-JP" dirty="0" smtClean="0"/>
              <a:t>27</a:t>
            </a:r>
            <a:r>
              <a:rPr lang="ja-JP" altLang="en-US" dirty="0" smtClean="0"/>
              <a:t>節）</a:t>
            </a:r>
            <a:endParaRPr lang="ja-JP" altLang="en-US" dirty="0"/>
          </a:p>
        </p:txBody>
      </p:sp>
    </p:spTree>
    <p:extLst>
      <p:ext uri="{BB962C8B-B14F-4D97-AF65-F5344CB8AC3E}">
        <p14:creationId xmlns:p14="http://schemas.microsoft.com/office/powerpoint/2010/main" val="2220151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ダニエルの「第七十週」</a:t>
            </a:r>
            <a:endParaRPr kumimoji="1" lang="ja-JP" altLang="en-US" dirty="0"/>
          </a:p>
        </p:txBody>
      </p:sp>
      <p:sp>
        <p:nvSpPr>
          <p:cNvPr id="3" name="コンテンツ プレースホルダー 2"/>
          <p:cNvSpPr>
            <a:spLocks noGrp="1"/>
          </p:cNvSpPr>
          <p:nvPr>
            <p:ph sz="quarter" idx="13"/>
          </p:nvPr>
        </p:nvSpPr>
        <p:spPr>
          <a:xfrm>
            <a:off x="514351" y="1837766"/>
            <a:ext cx="7796030" cy="3536819"/>
          </a:xfrm>
        </p:spPr>
        <p:txBody>
          <a:bodyPr/>
          <a:lstStyle/>
          <a:p>
            <a:r>
              <a:rPr kumimoji="1" lang="ja-JP" altLang="en-US" dirty="0" smtClean="0"/>
              <a:t>ユダヤの民と聖なる都（エルサレム）に対する預言。罪の贖いの完成と、聖所の回復を約束。</a:t>
            </a:r>
            <a:endParaRPr kumimoji="1" lang="en-US" altLang="ja-JP" dirty="0" smtClean="0"/>
          </a:p>
          <a:p>
            <a:r>
              <a:rPr kumimoji="1" lang="ja-JP" altLang="en-US" dirty="0" smtClean="0"/>
              <a:t>一週は七年</a:t>
            </a:r>
            <a:r>
              <a:rPr lang="ja-JP" altLang="en-US" dirty="0" smtClean="0"/>
              <a:t>間のこと。神殿再建をせよとの布告（ネヘミヤ</a:t>
            </a:r>
            <a:r>
              <a:rPr lang="en-US" altLang="ja-JP" dirty="0" smtClean="0"/>
              <a:t>2</a:t>
            </a:r>
            <a:r>
              <a:rPr lang="ja-JP" altLang="en-US" dirty="0" smtClean="0"/>
              <a:t>章、紀元前</a:t>
            </a:r>
            <a:r>
              <a:rPr lang="en-US" altLang="ja-JP" dirty="0" smtClean="0"/>
              <a:t>445</a:t>
            </a:r>
            <a:r>
              <a:rPr lang="ja-JP" altLang="en-US" dirty="0" smtClean="0"/>
              <a:t>年</a:t>
            </a:r>
            <a:r>
              <a:rPr lang="en-US" altLang="ja-JP" dirty="0" smtClean="0"/>
              <a:t>3</a:t>
            </a:r>
            <a:r>
              <a:rPr lang="ja-JP" altLang="en-US" dirty="0" smtClean="0"/>
              <a:t>月</a:t>
            </a:r>
            <a:r>
              <a:rPr lang="en-US" altLang="ja-JP" dirty="0" smtClean="0"/>
              <a:t>4</a:t>
            </a:r>
            <a:r>
              <a:rPr lang="ja-JP" altLang="en-US" dirty="0" smtClean="0"/>
              <a:t>日）七週と六十二週、すなわち</a:t>
            </a:r>
            <a:r>
              <a:rPr lang="en-US" altLang="ja-JP" dirty="0" smtClean="0"/>
              <a:t>483</a:t>
            </a:r>
            <a:r>
              <a:rPr lang="ja-JP" altLang="en-US" dirty="0" smtClean="0"/>
              <a:t>年後にメシヤが来て、断たれる。イエスがその日、棕櫚の日にエルサレムに入城。</a:t>
            </a:r>
            <a:endParaRPr lang="en-US" altLang="ja-JP" dirty="0" smtClean="0"/>
          </a:p>
          <a:p>
            <a:r>
              <a:rPr lang="ja-JP" altLang="en-US" dirty="0" smtClean="0"/>
              <a:t>その</a:t>
            </a:r>
            <a:r>
              <a:rPr lang="ja-JP" altLang="en-US" dirty="0"/>
              <a:t>後</a:t>
            </a:r>
            <a:r>
              <a:rPr lang="ja-JP" altLang="en-US" dirty="0" smtClean="0"/>
              <a:t>に、ローマの民がエルサレムを破壊、「洪水」とは軍隊の進出のこと。エルサレムは、長いこと異邦人の支配で荒らされていた。</a:t>
            </a:r>
            <a:endParaRPr lang="en-US" altLang="ja-JP" dirty="0" smtClean="0"/>
          </a:p>
          <a:p>
            <a:r>
              <a:rPr lang="ja-JP" altLang="en-US" dirty="0" smtClean="0"/>
              <a:t>しかし、「多くの民と堅い契約」を</a:t>
            </a:r>
            <a:r>
              <a:rPr lang="ja-JP" altLang="en-US" dirty="0" err="1" smtClean="0"/>
              <a:t>結ぶ荒らす</a:t>
            </a:r>
            <a:r>
              <a:rPr lang="ja-JP" altLang="en-US" dirty="0" smtClean="0"/>
              <a:t>忌むべき者が現れる。</a:t>
            </a:r>
            <a:endParaRPr lang="en-US" altLang="ja-JP" dirty="0" smtClean="0"/>
          </a:p>
        </p:txBody>
      </p:sp>
    </p:spTree>
    <p:extLst>
      <p:ext uri="{BB962C8B-B14F-4D97-AF65-F5344CB8AC3E}">
        <p14:creationId xmlns:p14="http://schemas.microsoft.com/office/powerpoint/2010/main" val="271243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ダニエルの「第七十週」</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「半週</a:t>
            </a:r>
            <a:r>
              <a:rPr lang="ja-JP" altLang="en-US" dirty="0"/>
              <a:t>の間、いけに</a:t>
            </a:r>
            <a:r>
              <a:rPr lang="ja-JP" altLang="en-US" dirty="0" err="1"/>
              <a:t>えと</a:t>
            </a:r>
            <a:r>
              <a:rPr lang="ja-JP" altLang="en-US" dirty="0"/>
              <a:t>ささげ物とをやめさせる</a:t>
            </a:r>
            <a:r>
              <a:rPr lang="ja-JP" altLang="en-US" dirty="0" smtClean="0"/>
              <a:t>。」</a:t>
            </a:r>
            <a:endParaRPr lang="en-US" altLang="ja-JP" dirty="0" smtClean="0"/>
          </a:p>
          <a:p>
            <a:pPr lvl="1"/>
            <a:r>
              <a:rPr lang="ja-JP" altLang="en-US" dirty="0"/>
              <a:t>後半</a:t>
            </a:r>
            <a:r>
              <a:rPr lang="ja-JP" altLang="en-US" dirty="0" smtClean="0"/>
              <a:t>の三年半のこと（「ひと時、ふた時、半時」とも）</a:t>
            </a:r>
            <a:endParaRPr lang="en-US" altLang="ja-JP" dirty="0" smtClean="0"/>
          </a:p>
          <a:p>
            <a:pPr lvl="1"/>
            <a:r>
              <a:rPr lang="ja-JP" altLang="en-US" dirty="0" smtClean="0"/>
              <a:t>ここがイエス様が言及されている「聖なる所に立つのを見たならば」である。</a:t>
            </a:r>
            <a:endParaRPr lang="en-US" altLang="ja-JP" dirty="0" smtClean="0"/>
          </a:p>
          <a:p>
            <a:r>
              <a:rPr lang="ja-JP" altLang="en-US" dirty="0" smtClean="0"/>
              <a:t>２テサロニケ</a:t>
            </a:r>
            <a:r>
              <a:rPr lang="en-US" altLang="ja-JP" dirty="0" smtClean="0"/>
              <a:t>2</a:t>
            </a:r>
            <a:r>
              <a:rPr lang="ja-JP" altLang="en-US" dirty="0" smtClean="0"/>
              <a:t>章</a:t>
            </a:r>
            <a:r>
              <a:rPr lang="en-US" altLang="ja-JP" dirty="0" smtClean="0"/>
              <a:t>4</a:t>
            </a:r>
            <a:r>
              <a:rPr lang="ja-JP" altLang="en-US" dirty="0" smtClean="0"/>
              <a:t>節、黙示録</a:t>
            </a:r>
            <a:r>
              <a:rPr lang="en-US" altLang="ja-JP" dirty="0" smtClean="0"/>
              <a:t>13</a:t>
            </a:r>
            <a:r>
              <a:rPr lang="ja-JP" altLang="en-US" dirty="0" smtClean="0"/>
              <a:t>章</a:t>
            </a:r>
            <a:endParaRPr lang="en-US" altLang="ja-JP" dirty="0" smtClean="0"/>
          </a:p>
        </p:txBody>
      </p:sp>
    </p:spTree>
    <p:extLst>
      <p:ext uri="{BB962C8B-B14F-4D97-AF65-F5344CB8AC3E}">
        <p14:creationId xmlns:p14="http://schemas.microsoft.com/office/powerpoint/2010/main" val="89423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神殿の丘の地位</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1967</a:t>
            </a:r>
            <a:r>
              <a:rPr kumimoji="1" lang="ja-JP" altLang="en-US" dirty="0" smtClean="0"/>
              <a:t>年、六日戦争によってイスラエルがヨルダンから、東エルサレムを奪取。神殿の丘がイスラエルの主権下に入る。しかし、イスラエルはその敷地をすぐにヨルダンのイスラム当局に引き渡す。→　イスラム教の敷地となる。</a:t>
            </a:r>
            <a:endParaRPr kumimoji="1" lang="en-US" altLang="ja-JP" dirty="0" smtClean="0"/>
          </a:p>
          <a:p>
            <a:r>
              <a:rPr kumimoji="1" lang="ja-JP" altLang="en-US" dirty="0" smtClean="0"/>
              <a:t>超正統派のユダヤ教徒は、そこに神殿の至聖所があるため、そこを踏みつけてはいけないと考え入らない。しかし、一部の正統派の人々が祈りを始めた。</a:t>
            </a:r>
            <a:endParaRPr kumimoji="1" lang="ja-JP" altLang="en-US" dirty="0"/>
          </a:p>
        </p:txBody>
      </p:sp>
    </p:spTree>
    <p:extLst>
      <p:ext uri="{BB962C8B-B14F-4D97-AF65-F5344CB8AC3E}">
        <p14:creationId xmlns:p14="http://schemas.microsoft.com/office/powerpoint/2010/main" val="149266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神殿の丘の地位</a:t>
            </a:r>
            <a:endParaRPr kumimoji="1" lang="ja-JP" altLang="en-US" dirty="0"/>
          </a:p>
        </p:txBody>
      </p:sp>
      <p:sp>
        <p:nvSpPr>
          <p:cNvPr id="3" name="コンテンツ プレースホルダー 2"/>
          <p:cNvSpPr>
            <a:spLocks noGrp="1"/>
          </p:cNvSpPr>
          <p:nvPr>
            <p:ph sz="quarter" idx="13"/>
          </p:nvPr>
        </p:nvSpPr>
        <p:spPr>
          <a:xfrm>
            <a:off x="514351" y="2063396"/>
            <a:ext cx="2761505" cy="3311189"/>
          </a:xfrm>
        </p:spPr>
        <p:txBody>
          <a:bodyPr/>
          <a:lstStyle/>
          <a:p>
            <a:r>
              <a:rPr kumimoji="1" lang="ja-JP" altLang="en-US" dirty="0" smtClean="0"/>
              <a:t>彼らは、祈りを行ない、また第三神殿を岩のドームの横に建てる計画を立てている。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700808"/>
            <a:ext cx="4651572" cy="3885431"/>
          </a:xfrm>
          <a:prstGeom prst="rect">
            <a:avLst/>
          </a:prstGeom>
        </p:spPr>
      </p:pic>
    </p:spTree>
    <p:extLst>
      <p:ext uri="{BB962C8B-B14F-4D97-AF65-F5344CB8AC3E}">
        <p14:creationId xmlns:p14="http://schemas.microsoft.com/office/powerpoint/2010/main" val="422758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神殿再建財団</a:t>
            </a:r>
            <a:r>
              <a:rPr kumimoji="1" lang="en-US" altLang="ja-JP" dirty="0" smtClean="0"/>
              <a:t/>
            </a:r>
            <a:br>
              <a:rPr kumimoji="1" lang="en-US" altLang="ja-JP" dirty="0" smtClean="0"/>
            </a:br>
            <a:r>
              <a:rPr lang="en-US" altLang="ja-JP" dirty="0" smtClean="0"/>
              <a:t>(The Temple institute)</a:t>
            </a:r>
            <a:endParaRPr kumimoji="1" lang="ja-JP" altLang="en-US" dirty="0"/>
          </a:p>
        </p:txBody>
      </p:sp>
      <p:sp>
        <p:nvSpPr>
          <p:cNvPr id="3" name="コンテンツ プレースホルダー 2"/>
          <p:cNvSpPr>
            <a:spLocks noGrp="1"/>
          </p:cNvSpPr>
          <p:nvPr>
            <p:ph sz="quarter" idx="13"/>
          </p:nvPr>
        </p:nvSpPr>
        <p:spPr>
          <a:xfrm>
            <a:off x="514351" y="2063396"/>
            <a:ext cx="3625601" cy="3311189"/>
          </a:xfrm>
        </p:spPr>
        <p:txBody>
          <a:bodyPr/>
          <a:lstStyle/>
          <a:p>
            <a:r>
              <a:rPr kumimoji="1" lang="en-US" altLang="ja-JP" dirty="0" smtClean="0"/>
              <a:t>2014</a:t>
            </a:r>
            <a:r>
              <a:rPr kumimoji="1" lang="ja-JP" altLang="en-US" dirty="0" smtClean="0"/>
              <a:t>年、この運動の指導者、グリック・イェフダ氏が銃弾に倒れる。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504" y="2063396"/>
            <a:ext cx="2881958" cy="3849124"/>
          </a:xfrm>
          <a:prstGeom prst="rect">
            <a:avLst/>
          </a:prstGeom>
        </p:spPr>
      </p:pic>
    </p:spTree>
    <p:extLst>
      <p:ext uri="{BB962C8B-B14F-4D97-AF65-F5344CB8AC3E}">
        <p14:creationId xmlns:p14="http://schemas.microsoft.com/office/powerpoint/2010/main" val="3493676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797662" cy="1151965"/>
          </a:xfrm>
        </p:spPr>
        <p:txBody>
          <a:bodyPr/>
          <a:lstStyle/>
          <a:p>
            <a:r>
              <a:rPr lang="ja-JP" altLang="en-US" dirty="0" smtClean="0"/>
              <a:t>第三神殿建設の動き</a:t>
            </a:r>
            <a:endParaRPr kumimoji="1" lang="ja-JP" altLang="en-US" dirty="0"/>
          </a:p>
        </p:txBody>
      </p:sp>
      <p:pic>
        <p:nvPicPr>
          <p:cNvPr id="4" name="31ZEKpRvasE"/>
          <p:cNvPicPr>
            <a:picLocks noGrp="1" noRot="1" noChangeAspect="1"/>
          </p:cNvPicPr>
          <p:nvPr>
            <p:ph sz="quarter" idx="13"/>
            <a:videoFile r:link="rId1"/>
          </p:nvPr>
        </p:nvPicPr>
        <p:blipFill>
          <a:blip r:embed="rId3"/>
          <a:stretch>
            <a:fillRect/>
          </a:stretch>
        </p:blipFill>
        <p:spPr>
          <a:xfrm>
            <a:off x="107504" y="1357001"/>
            <a:ext cx="8832982" cy="4968552"/>
          </a:xfrm>
          <a:prstGeom prst="rect">
            <a:avLst/>
          </a:prstGeom>
        </p:spPr>
      </p:pic>
    </p:spTree>
    <p:extLst>
      <p:ext uri="{BB962C8B-B14F-4D97-AF65-F5344CB8AC3E}">
        <p14:creationId xmlns:p14="http://schemas.microsoft.com/office/powerpoint/2010/main" val="2004906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今のパレスチナ・イスラエル紛争</a:t>
            </a:r>
            <a:endParaRPr kumimoji="1" lang="ja-JP" altLang="en-US" dirty="0"/>
          </a:p>
        </p:txBody>
      </p:sp>
      <p:sp>
        <p:nvSpPr>
          <p:cNvPr id="3" name="コンテンツ プレースホルダー 2"/>
          <p:cNvSpPr>
            <a:spLocks noGrp="1"/>
          </p:cNvSpPr>
          <p:nvPr>
            <p:ph sz="quarter" idx="13"/>
          </p:nvPr>
        </p:nvSpPr>
        <p:spPr>
          <a:xfrm>
            <a:off x="514351" y="2063396"/>
            <a:ext cx="3481585" cy="3311189"/>
          </a:xfrm>
        </p:spPr>
        <p:txBody>
          <a:bodyPr/>
          <a:lstStyle/>
          <a:p>
            <a:r>
              <a:rPr kumimoji="1" lang="ja-JP" altLang="en-US" dirty="0" smtClean="0"/>
              <a:t>これら神殿の丘に入って祈るグループが、イスラエル治安当局と結託して、アル・アクサ（岩のドーム）を破壊すると扇動、それで通りにいるユダヤ人を刃物で刺す、バス停に車で突っ込むなどしている。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700808"/>
            <a:ext cx="3462699" cy="230846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258588"/>
            <a:ext cx="2975992" cy="2231994"/>
          </a:xfrm>
          <a:prstGeom prst="rect">
            <a:avLst/>
          </a:prstGeom>
        </p:spPr>
      </p:pic>
    </p:spTree>
    <p:extLst>
      <p:ext uri="{BB962C8B-B14F-4D97-AF65-F5344CB8AC3E}">
        <p14:creationId xmlns:p14="http://schemas.microsoft.com/office/powerpoint/2010/main" val="42686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マタイ</a:t>
            </a:r>
            <a:r>
              <a:rPr lang="en-US" altLang="ja-JP" dirty="0"/>
              <a:t>24</a:t>
            </a:r>
            <a:r>
              <a:rPr lang="ja-JP" altLang="en-US" dirty="0"/>
              <a:t>章</a:t>
            </a:r>
            <a:r>
              <a:rPr lang="en-US" altLang="ja-JP" dirty="0"/>
              <a:t>1‐3</a:t>
            </a:r>
            <a:r>
              <a:rPr lang="ja-JP" altLang="en-US" dirty="0"/>
              <a:t>節</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イエス様の預言</a:t>
            </a:r>
            <a:endParaRPr kumimoji="1" lang="en-US" altLang="ja-JP" dirty="0" smtClean="0"/>
          </a:p>
          <a:p>
            <a:pPr lvl="1"/>
            <a:r>
              <a:rPr lang="ja-JP" altLang="en-US" dirty="0" smtClean="0"/>
              <a:t>ユダヤ人指導</a:t>
            </a:r>
            <a:r>
              <a:rPr lang="ja-JP" altLang="en-US" dirty="0"/>
              <a:t>者</a:t>
            </a:r>
            <a:r>
              <a:rPr lang="ja-JP" altLang="en-US" dirty="0" smtClean="0"/>
              <a:t>が、イエスがキリストであることを拒む。</a:t>
            </a:r>
            <a:endParaRPr lang="en-US" altLang="ja-JP" dirty="0" smtClean="0"/>
          </a:p>
          <a:p>
            <a:pPr marL="457200" lvl="1" indent="0">
              <a:buNone/>
            </a:pPr>
            <a:r>
              <a:rPr lang="ja-JP" altLang="en-US" dirty="0"/>
              <a:t>　</a:t>
            </a:r>
            <a:r>
              <a:rPr lang="ja-JP" altLang="en-US" dirty="0" smtClean="0"/>
              <a:t>（マタイ</a:t>
            </a:r>
            <a:r>
              <a:rPr lang="en-US" altLang="ja-JP" dirty="0" smtClean="0"/>
              <a:t>23:36</a:t>
            </a:r>
            <a:r>
              <a:rPr lang="ja-JP" altLang="en-US" dirty="0" smtClean="0"/>
              <a:t>－</a:t>
            </a:r>
            <a:r>
              <a:rPr lang="en-US" altLang="ja-JP" dirty="0" smtClean="0"/>
              <a:t>39</a:t>
            </a:r>
            <a:r>
              <a:rPr lang="ja-JP" altLang="en-US" dirty="0" smtClean="0"/>
              <a:t>節）</a:t>
            </a:r>
            <a:endParaRPr lang="en-US" altLang="ja-JP" dirty="0" smtClean="0"/>
          </a:p>
          <a:p>
            <a:pPr lvl="1"/>
            <a:r>
              <a:rPr kumimoji="1" lang="ja-JP" altLang="en-US" dirty="0" smtClean="0"/>
              <a:t>「石がくずされずに、積み残されたまま残ることは決してありません。（</a:t>
            </a:r>
            <a:r>
              <a:rPr kumimoji="1" lang="en-US" altLang="ja-JP" dirty="0" smtClean="0"/>
              <a:t>2</a:t>
            </a:r>
            <a:r>
              <a:rPr kumimoji="1" lang="ja-JP" altLang="en-US" dirty="0" smtClean="0"/>
              <a:t>節）」　→　紀元</a:t>
            </a:r>
            <a:r>
              <a:rPr kumimoji="1" lang="en-US" altLang="ja-JP" dirty="0" smtClean="0"/>
              <a:t>70</a:t>
            </a:r>
            <a:r>
              <a:rPr kumimoji="1" lang="ja-JP" altLang="en-US" dirty="0" smtClean="0"/>
              <a:t>年に成就。</a:t>
            </a:r>
            <a:endParaRPr kumimoji="1" lang="en-US" altLang="ja-JP" dirty="0" smtClean="0"/>
          </a:p>
          <a:p>
            <a:pPr lvl="1"/>
            <a:r>
              <a:rPr lang="ja-JP" altLang="en-US" dirty="0"/>
              <a:t>弟子</a:t>
            </a:r>
            <a:r>
              <a:rPr lang="ja-JP" altLang="en-US" dirty="0" smtClean="0"/>
              <a:t>たちは、ゼカリヤ</a:t>
            </a:r>
            <a:r>
              <a:rPr lang="en-US" altLang="ja-JP" dirty="0" smtClean="0"/>
              <a:t>14</a:t>
            </a:r>
            <a:r>
              <a:rPr lang="ja-JP" altLang="en-US" dirty="0" smtClean="0"/>
              <a:t>章</a:t>
            </a:r>
            <a:r>
              <a:rPr lang="en-US" altLang="ja-JP" dirty="0" smtClean="0"/>
              <a:t>2</a:t>
            </a:r>
            <a:r>
              <a:rPr lang="ja-JP" altLang="en-US" dirty="0" smtClean="0"/>
              <a:t>節を思い出したのかもしれない。</a:t>
            </a:r>
            <a:endParaRPr kumimoji="1" lang="ja-JP" altLang="en-US" dirty="0"/>
          </a:p>
        </p:txBody>
      </p:sp>
    </p:spTree>
    <p:extLst>
      <p:ext uri="{BB962C8B-B14F-4D97-AF65-F5344CB8AC3E}">
        <p14:creationId xmlns:p14="http://schemas.microsoft.com/office/powerpoint/2010/main" val="150970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将来の姿</a:t>
            </a:r>
            <a:endParaRPr kumimoji="1" lang="ja-JP" altLang="en-US" dirty="0"/>
          </a:p>
        </p:txBody>
      </p:sp>
      <p:sp>
        <p:nvSpPr>
          <p:cNvPr id="3" name="コンテンツ プレースホルダー 2"/>
          <p:cNvSpPr>
            <a:spLocks noGrp="1"/>
          </p:cNvSpPr>
          <p:nvPr>
            <p:ph sz="quarter" idx="13"/>
          </p:nvPr>
        </p:nvSpPr>
        <p:spPr>
          <a:xfrm>
            <a:off x="514351" y="2063396"/>
            <a:ext cx="3409577" cy="3311189"/>
          </a:xfrm>
        </p:spPr>
        <p:txBody>
          <a:bodyPr/>
          <a:lstStyle/>
          <a:p>
            <a:r>
              <a:rPr lang="ja-JP" altLang="en-US" dirty="0"/>
              <a:t>聖所の外の庭は、異邦人に与えられているゆえ、そのままに差し置きなさい。測ってはいけない</a:t>
            </a:r>
            <a:r>
              <a:rPr lang="ja-JP" altLang="en-US" dirty="0" smtClean="0"/>
              <a:t>。（黙示録</a:t>
            </a:r>
            <a:r>
              <a:rPr lang="en-US" altLang="ja-JP" dirty="0" smtClean="0"/>
              <a:t>11:2</a:t>
            </a:r>
            <a:r>
              <a:rPr lang="ja-JP" altLang="en-US" dirty="0" smtClean="0"/>
              <a:t>）</a:t>
            </a:r>
            <a:r>
              <a:rPr lang="en-US" altLang="ja-JP" dirty="0" smtClean="0"/>
              <a:t> </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204864"/>
            <a:ext cx="4286250" cy="2667000"/>
          </a:xfrm>
          <a:prstGeom prst="rect">
            <a:avLst/>
          </a:prstGeom>
        </p:spPr>
      </p:pic>
    </p:spTree>
    <p:extLst>
      <p:ext uri="{BB962C8B-B14F-4D97-AF65-F5344CB8AC3E}">
        <p14:creationId xmlns:p14="http://schemas.microsoft.com/office/powerpoint/2010/main" val="463682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反キリストによる契約</a:t>
            </a:r>
            <a:endParaRPr kumimoji="1" lang="ja-JP" altLang="en-US" dirty="0"/>
          </a:p>
        </p:txBody>
      </p:sp>
      <p:sp>
        <p:nvSpPr>
          <p:cNvPr id="3" name="コンテンツ プレースホルダー 2"/>
          <p:cNvSpPr>
            <a:spLocks noGrp="1"/>
          </p:cNvSpPr>
          <p:nvPr>
            <p:ph sz="quarter" idx="13"/>
          </p:nvPr>
        </p:nvSpPr>
        <p:spPr>
          <a:xfrm>
            <a:off x="514351" y="2063396"/>
            <a:ext cx="7226001" cy="3311189"/>
          </a:xfrm>
        </p:spPr>
        <p:txBody>
          <a:bodyPr/>
          <a:lstStyle/>
          <a:p>
            <a:r>
              <a:rPr kumimoji="1" lang="ja-JP" altLang="en-US" dirty="0" smtClean="0"/>
              <a:t>これら、誰も解決できない問題を天才的な政治力で両者を妥結させ、世界の火種になっている神殿の丘に平和を一時期もたらす人物が、反キリスト。</a:t>
            </a:r>
            <a:endParaRPr kumimoji="1" lang="en-US" altLang="ja-JP" dirty="0" smtClean="0"/>
          </a:p>
          <a:p>
            <a:r>
              <a:rPr lang="ja-JP" altLang="en-US" dirty="0" smtClean="0"/>
              <a:t>三年半後、第七十週の半ばで正体を表し、ユダヤ人に対する大迫害を始める。→　「ユダヤにいる人々は山へ逃げなさい。」</a:t>
            </a:r>
            <a:endParaRPr kumimoji="1" lang="ja-JP" altLang="en-US" dirty="0"/>
          </a:p>
        </p:txBody>
      </p:sp>
    </p:spTree>
    <p:extLst>
      <p:ext uri="{BB962C8B-B14F-4D97-AF65-F5344CB8AC3E}">
        <p14:creationId xmlns:p14="http://schemas.microsoft.com/office/powerpoint/2010/main" val="70556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マタイ</a:t>
            </a:r>
            <a:r>
              <a:rPr kumimoji="1" lang="en-US" altLang="ja-JP" dirty="0" smtClean="0"/>
              <a:t>24</a:t>
            </a:r>
            <a:r>
              <a:rPr kumimoji="1" lang="ja-JP" altLang="en-US" dirty="0" smtClean="0"/>
              <a:t>章</a:t>
            </a:r>
            <a:r>
              <a:rPr kumimoji="1" lang="en-US" altLang="ja-JP" dirty="0" smtClean="0"/>
              <a:t>22‐28</a:t>
            </a:r>
            <a:r>
              <a:rPr kumimoji="1" lang="ja-JP" altLang="en-US" dirty="0" smtClean="0"/>
              <a:t>節</a:t>
            </a:r>
            <a:endParaRPr kumimoji="1" lang="ja-JP" altLang="en-US" dirty="0"/>
          </a:p>
        </p:txBody>
      </p:sp>
      <p:sp>
        <p:nvSpPr>
          <p:cNvPr id="3" name="コンテンツ プレースホルダー 2"/>
          <p:cNvSpPr>
            <a:spLocks noGrp="1"/>
          </p:cNvSpPr>
          <p:nvPr>
            <p:ph sz="quarter" idx="13"/>
          </p:nvPr>
        </p:nvSpPr>
        <p:spPr>
          <a:xfrm>
            <a:off x="251520" y="1837766"/>
            <a:ext cx="6545111" cy="3679466"/>
          </a:xfrm>
        </p:spPr>
        <p:txBody>
          <a:bodyPr>
            <a:normAutofit fontScale="92500"/>
          </a:bodyPr>
          <a:lstStyle/>
          <a:p>
            <a:pPr marL="457200" indent="-457200">
              <a:buFont typeface="+mj-lt"/>
              <a:buAutoNum type="arabicPeriod"/>
            </a:pPr>
            <a:r>
              <a:rPr lang="ja-JP" altLang="en-US" dirty="0" smtClean="0"/>
              <a:t>荒らす</a:t>
            </a:r>
            <a:r>
              <a:rPr lang="ja-JP" altLang="en-US" dirty="0"/>
              <a:t>憎むべき者が、聖所の中にはいり、自分こそが神であると</a:t>
            </a:r>
            <a:r>
              <a:rPr lang="ja-JP" altLang="en-US" dirty="0" smtClean="0"/>
              <a:t>宣言。</a:t>
            </a:r>
            <a:endParaRPr lang="ja-JP" altLang="en-US" dirty="0"/>
          </a:p>
          <a:p>
            <a:pPr marL="457200" indent="-457200">
              <a:buFont typeface="+mj-lt"/>
              <a:buAutoNum type="arabicPeriod"/>
            </a:pPr>
            <a:r>
              <a:rPr lang="ja-JP" altLang="en-US" dirty="0" smtClean="0"/>
              <a:t>この</a:t>
            </a:r>
            <a:r>
              <a:rPr lang="ja-JP" altLang="en-US" dirty="0"/>
              <a:t>、荒らす忌むべきものにより、ユダヤ人たちが</a:t>
            </a:r>
            <a:r>
              <a:rPr lang="ja-JP" altLang="en-US" dirty="0" smtClean="0"/>
              <a:t>逃げる。</a:t>
            </a:r>
            <a:endParaRPr lang="ja-JP" altLang="en-US" dirty="0"/>
          </a:p>
          <a:p>
            <a:pPr marL="457200" indent="-457200">
              <a:buFont typeface="+mj-lt"/>
              <a:buAutoNum type="arabicPeriod"/>
            </a:pPr>
            <a:r>
              <a:rPr lang="ja-JP" altLang="en-US" dirty="0" smtClean="0"/>
              <a:t>非常</a:t>
            </a:r>
            <a:r>
              <a:rPr lang="ja-JP" altLang="en-US" dirty="0"/>
              <a:t>に人数が少なく</a:t>
            </a:r>
            <a:r>
              <a:rPr lang="ja-JP" altLang="en-US" dirty="0" smtClean="0"/>
              <a:t>なるが</a:t>
            </a:r>
            <a:r>
              <a:rPr lang="ja-JP" altLang="en-US" dirty="0"/>
              <a:t>、それでも一部は</a:t>
            </a:r>
            <a:r>
              <a:rPr lang="ja-JP" altLang="en-US" dirty="0" smtClean="0"/>
              <a:t>生き残る。</a:t>
            </a:r>
            <a:endParaRPr lang="ja-JP" altLang="en-US" dirty="0"/>
          </a:p>
          <a:p>
            <a:pPr marL="457200" indent="-457200">
              <a:buFont typeface="+mj-lt"/>
              <a:buAutoNum type="arabicPeriod"/>
            </a:pPr>
            <a:r>
              <a:rPr lang="ja-JP" altLang="en-US" dirty="0" smtClean="0"/>
              <a:t>にせキリストと</a:t>
            </a:r>
            <a:r>
              <a:rPr lang="ja-JP" altLang="en-US" dirty="0"/>
              <a:t>、偽預言者が不思議やしるしを</a:t>
            </a:r>
            <a:r>
              <a:rPr lang="ja-JP" altLang="en-US" dirty="0" smtClean="0"/>
              <a:t>行なう。</a:t>
            </a:r>
            <a:endParaRPr lang="ja-JP" altLang="en-US" dirty="0"/>
          </a:p>
          <a:p>
            <a:pPr marL="457200" indent="-457200">
              <a:buFont typeface="+mj-lt"/>
              <a:buAutoNum type="arabicPeriod"/>
            </a:pPr>
            <a:r>
              <a:rPr lang="ja-JP" altLang="en-US" dirty="0" smtClean="0"/>
              <a:t>キリスト</a:t>
            </a:r>
            <a:r>
              <a:rPr lang="ja-JP" altLang="en-US" dirty="0"/>
              <a:t>がすでに戻られたといううわさが</a:t>
            </a:r>
            <a:r>
              <a:rPr lang="ja-JP" altLang="en-US" dirty="0" smtClean="0"/>
              <a:t>広まる。</a:t>
            </a:r>
            <a:endParaRPr lang="ja-JP" altLang="en-US" dirty="0"/>
          </a:p>
          <a:p>
            <a:pPr marL="457200" indent="-457200">
              <a:buFont typeface="+mj-lt"/>
              <a:buAutoNum type="arabicPeriod"/>
            </a:pPr>
            <a:r>
              <a:rPr lang="ja-JP" altLang="en-US" dirty="0" smtClean="0"/>
              <a:t>諸国</a:t>
            </a:r>
            <a:r>
              <a:rPr lang="ja-JP" altLang="en-US" dirty="0"/>
              <a:t>の軍隊が集まって</a:t>
            </a:r>
            <a:r>
              <a:rPr lang="ja-JP" altLang="en-US" dirty="0" smtClean="0"/>
              <a:t>くる。（</a:t>
            </a:r>
            <a:r>
              <a:rPr lang="ja-JP" altLang="en-US" dirty="0"/>
              <a:t>死体</a:t>
            </a:r>
            <a:r>
              <a:rPr lang="ja-JP" altLang="en-US" dirty="0" smtClean="0"/>
              <a:t>が</a:t>
            </a:r>
            <a:r>
              <a:rPr lang="ja-JP" altLang="en-US" dirty="0"/>
              <a:t>あるところに、はげたかが集まる</a:t>
            </a:r>
            <a:r>
              <a:rPr lang="ja-JP" altLang="en-US" dirty="0" smtClean="0"/>
              <a:t>）</a:t>
            </a:r>
            <a:endParaRPr lang="ja-JP" altLang="en-US" dirty="0"/>
          </a:p>
        </p:txBody>
      </p:sp>
      <p:pic>
        <p:nvPicPr>
          <p:cNvPr id="4" name="図 3"/>
          <p:cNvPicPr>
            <a:picLocks noChangeAspect="1"/>
          </p:cNvPicPr>
          <p:nvPr/>
        </p:nvPicPr>
        <p:blipFill>
          <a:blip r:embed="rId2"/>
          <a:stretch>
            <a:fillRect/>
          </a:stretch>
        </p:blipFill>
        <p:spPr>
          <a:xfrm>
            <a:off x="6796631" y="0"/>
            <a:ext cx="2347369" cy="6858000"/>
          </a:xfrm>
          <a:prstGeom prst="rect">
            <a:avLst/>
          </a:prstGeom>
        </p:spPr>
      </p:pic>
    </p:spTree>
    <p:extLst>
      <p:ext uri="{BB962C8B-B14F-4D97-AF65-F5344CB8AC3E}">
        <p14:creationId xmlns:p14="http://schemas.microsoft.com/office/powerpoint/2010/main" val="214554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マタイ</a:t>
            </a:r>
            <a:r>
              <a:rPr kumimoji="1" lang="en-US" altLang="ja-JP" dirty="0" smtClean="0"/>
              <a:t>24</a:t>
            </a:r>
            <a:r>
              <a:rPr kumimoji="1" lang="ja-JP" altLang="en-US" dirty="0" smtClean="0"/>
              <a:t>章</a:t>
            </a:r>
            <a:r>
              <a:rPr kumimoji="1" lang="en-US" altLang="ja-JP" dirty="0" smtClean="0"/>
              <a:t>29</a:t>
            </a:r>
            <a:r>
              <a:rPr kumimoji="1" lang="ja-JP" altLang="en-US" dirty="0" smtClean="0"/>
              <a:t>－</a:t>
            </a:r>
            <a:r>
              <a:rPr kumimoji="1" lang="en-US" altLang="ja-JP" dirty="0" smtClean="0"/>
              <a:t>31</a:t>
            </a:r>
            <a:r>
              <a:rPr kumimoji="1" lang="ja-JP" altLang="en-US" dirty="0" smtClean="0"/>
              <a:t>節</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イエス・キリストの再臨！</a:t>
            </a:r>
            <a:endParaRPr kumimoji="1" lang="en-US" altLang="ja-JP" dirty="0" smtClean="0"/>
          </a:p>
          <a:p>
            <a:pPr lvl="1"/>
            <a:r>
              <a:rPr lang="ja-JP" altLang="en-US" dirty="0"/>
              <a:t>天変</a:t>
            </a:r>
            <a:r>
              <a:rPr lang="ja-JP" altLang="en-US" dirty="0" smtClean="0"/>
              <a:t>地異</a:t>
            </a:r>
            <a:endParaRPr lang="en-US" altLang="ja-JP" dirty="0" smtClean="0"/>
          </a:p>
          <a:p>
            <a:pPr lvl="1"/>
            <a:r>
              <a:rPr kumimoji="1" lang="ja-JP" altLang="en-US" dirty="0"/>
              <a:t>栄光</a:t>
            </a:r>
            <a:r>
              <a:rPr kumimoji="1" lang="ja-JP" altLang="en-US" dirty="0" smtClean="0"/>
              <a:t>に輝き、雲に乗られる方</a:t>
            </a:r>
            <a:endParaRPr kumimoji="1" lang="en-US" altLang="ja-JP" dirty="0" smtClean="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928294"/>
            <a:ext cx="2646476" cy="165476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681028"/>
            <a:ext cx="3923928" cy="2942946"/>
          </a:xfrm>
          <a:prstGeom prst="rect">
            <a:avLst/>
          </a:prstGeom>
        </p:spPr>
      </p:pic>
    </p:spTree>
    <p:extLst>
      <p:ext uri="{BB962C8B-B14F-4D97-AF65-F5344CB8AC3E}">
        <p14:creationId xmlns:p14="http://schemas.microsoft.com/office/powerpoint/2010/main" val="272534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マタイ</a:t>
            </a:r>
            <a:r>
              <a:rPr kumimoji="1" lang="en-US" altLang="ja-JP" dirty="0" smtClean="0"/>
              <a:t>24</a:t>
            </a:r>
            <a:r>
              <a:rPr kumimoji="1" lang="ja-JP" altLang="en-US" dirty="0" smtClean="0"/>
              <a:t>章</a:t>
            </a:r>
            <a:r>
              <a:rPr kumimoji="1" lang="en-US" altLang="ja-JP" dirty="0" smtClean="0"/>
              <a:t>32</a:t>
            </a:r>
            <a:r>
              <a:rPr lang="en-US" altLang="ja-JP" dirty="0"/>
              <a:t>-</a:t>
            </a:r>
            <a:r>
              <a:rPr kumimoji="1" lang="en-US" altLang="ja-JP" dirty="0" smtClean="0"/>
              <a:t>35</a:t>
            </a:r>
            <a:r>
              <a:rPr kumimoji="1" lang="ja-JP" altLang="en-US" dirty="0" smtClean="0"/>
              <a:t>節</a:t>
            </a:r>
            <a:endParaRPr kumimoji="1" lang="ja-JP" altLang="en-US" dirty="0"/>
          </a:p>
        </p:txBody>
      </p:sp>
      <p:sp>
        <p:nvSpPr>
          <p:cNvPr id="3" name="コンテンツ プレースホルダー 2"/>
          <p:cNvSpPr>
            <a:spLocks noGrp="1"/>
          </p:cNvSpPr>
          <p:nvPr>
            <p:ph sz="quarter" idx="13"/>
          </p:nvPr>
        </p:nvSpPr>
        <p:spPr>
          <a:xfrm>
            <a:off x="514351" y="1916832"/>
            <a:ext cx="3697609" cy="1296144"/>
          </a:xfrm>
        </p:spPr>
        <p:txBody>
          <a:bodyPr/>
          <a:lstStyle/>
          <a:p>
            <a:r>
              <a:rPr kumimoji="1" lang="ja-JP" altLang="en-US" dirty="0" smtClean="0"/>
              <a:t>いちじくの木のたとえ</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501008"/>
            <a:ext cx="6262292" cy="3119760"/>
          </a:xfrm>
          <a:prstGeom prst="rect">
            <a:avLst/>
          </a:prstGeom>
        </p:spPr>
      </p:pic>
    </p:spTree>
    <p:extLst>
      <p:ext uri="{BB962C8B-B14F-4D97-AF65-F5344CB8AC3E}">
        <p14:creationId xmlns:p14="http://schemas.microsoft.com/office/powerpoint/2010/main" val="264864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御国の福音、信仰の忍耐</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a:t>マタイの福音書</a:t>
            </a:r>
            <a:r>
              <a:rPr lang="en-US" altLang="ja-JP" dirty="0"/>
              <a:t>24:9-14</a:t>
            </a:r>
            <a:endParaRPr lang="ja-JP" altLang="en-US" dirty="0"/>
          </a:p>
          <a:p>
            <a:pPr marL="0" indent="0">
              <a:buNone/>
            </a:pPr>
            <a:r>
              <a:rPr lang="ja-JP" altLang="en-US" dirty="0" smtClean="0"/>
              <a:t>「その</a:t>
            </a:r>
            <a:r>
              <a:rPr lang="ja-JP" altLang="en-US" dirty="0"/>
              <a:t>とき、人々は、あなたがたを苦しい</a:t>
            </a:r>
            <a:r>
              <a:rPr lang="ja-JP" altLang="en-US" dirty="0" err="1"/>
              <a:t>めに</a:t>
            </a:r>
            <a:r>
              <a:rPr lang="ja-JP" altLang="en-US" dirty="0"/>
              <a:t>会わせ、殺します。また、わたしの名のために、あなたがたは</a:t>
            </a:r>
            <a:r>
              <a:rPr lang="ja-JP" altLang="en-US" u="sng" dirty="0"/>
              <a:t>すべての国の人々に憎まれます</a:t>
            </a:r>
            <a:r>
              <a:rPr lang="ja-JP" altLang="en-US" dirty="0" smtClean="0"/>
              <a:t>。また</a:t>
            </a:r>
            <a:r>
              <a:rPr lang="ja-JP" altLang="en-US" dirty="0"/>
              <a:t>、そのときは、人々が</a:t>
            </a:r>
            <a:r>
              <a:rPr lang="ja-JP" altLang="en-US" u="sng" dirty="0"/>
              <a:t>大ぜいつまずき、互いに裏切り、憎み合います</a:t>
            </a:r>
            <a:r>
              <a:rPr lang="ja-JP" altLang="en-US" dirty="0" smtClean="0"/>
              <a:t>。また</a:t>
            </a:r>
            <a:r>
              <a:rPr lang="ja-JP" altLang="en-US" dirty="0"/>
              <a:t>、</a:t>
            </a:r>
            <a:r>
              <a:rPr lang="ja-JP" altLang="en-US" u="sng" dirty="0"/>
              <a:t>にせ預言者</a:t>
            </a:r>
            <a:r>
              <a:rPr lang="ja-JP" altLang="en-US" dirty="0"/>
              <a:t>が多く起こって、多くの人々を惑わします</a:t>
            </a:r>
            <a:r>
              <a:rPr lang="ja-JP" altLang="en-US" dirty="0" smtClean="0"/>
              <a:t>。不法</a:t>
            </a:r>
            <a:r>
              <a:rPr lang="ja-JP" altLang="en-US" dirty="0"/>
              <a:t>がはびこるので、多くの人たちの</a:t>
            </a:r>
            <a:r>
              <a:rPr lang="ja-JP" altLang="en-US" u="sng" dirty="0"/>
              <a:t>愛は冷たくなります</a:t>
            </a:r>
            <a:r>
              <a:rPr lang="ja-JP" altLang="en-US" dirty="0" smtClean="0"/>
              <a:t>。しかし</a:t>
            </a:r>
            <a:r>
              <a:rPr lang="ja-JP" altLang="en-US" dirty="0"/>
              <a:t>、</a:t>
            </a:r>
            <a:r>
              <a:rPr lang="ja-JP" altLang="en-US" dirty="0">
                <a:solidFill>
                  <a:srgbClr val="C00000"/>
                </a:solidFill>
              </a:rPr>
              <a:t>最後まで耐え忍ぶ者は救われます</a:t>
            </a:r>
            <a:r>
              <a:rPr lang="ja-JP" altLang="en-US" dirty="0" smtClean="0"/>
              <a:t>。この</a:t>
            </a:r>
            <a:r>
              <a:rPr lang="ja-JP" altLang="en-US" u="sng" dirty="0">
                <a:solidFill>
                  <a:srgbClr val="00B050"/>
                </a:solidFill>
              </a:rPr>
              <a:t>御国の福音</a:t>
            </a:r>
            <a:r>
              <a:rPr lang="ja-JP" altLang="en-US" dirty="0">
                <a:solidFill>
                  <a:srgbClr val="00B050"/>
                </a:solidFill>
              </a:rPr>
              <a:t>は全世界に宣べ伝えられて</a:t>
            </a:r>
            <a:r>
              <a:rPr lang="ja-JP" altLang="en-US" dirty="0"/>
              <a:t>、すべての国民にあかしされ、それから、終わりの日が来ます</a:t>
            </a:r>
            <a:r>
              <a:rPr lang="ja-JP" altLang="en-US" dirty="0" smtClean="0"/>
              <a:t>。」</a:t>
            </a:r>
            <a:endParaRPr lang="ja-JP" altLang="en-US" dirty="0"/>
          </a:p>
        </p:txBody>
      </p:sp>
    </p:spTree>
    <p:extLst>
      <p:ext uri="{BB962C8B-B14F-4D97-AF65-F5344CB8AC3E}">
        <p14:creationId xmlns:p14="http://schemas.microsoft.com/office/powerpoint/2010/main" val="55263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マタイ</a:t>
            </a:r>
            <a:r>
              <a:rPr lang="en-US" altLang="ja-JP" dirty="0"/>
              <a:t>24</a:t>
            </a:r>
            <a:r>
              <a:rPr lang="ja-JP" altLang="en-US" dirty="0"/>
              <a:t>章</a:t>
            </a:r>
            <a:r>
              <a:rPr lang="en-US" altLang="ja-JP" dirty="0"/>
              <a:t>1‐3</a:t>
            </a:r>
            <a:r>
              <a:rPr lang="ja-JP" altLang="en-US" dirty="0"/>
              <a:t>節</a:t>
            </a:r>
            <a:endParaRPr kumimoji="1" lang="ja-JP" altLang="en-US" dirty="0"/>
          </a:p>
        </p:txBody>
      </p:sp>
      <p:sp>
        <p:nvSpPr>
          <p:cNvPr id="3" name="コンテンツ プレースホルダー 2"/>
          <p:cNvSpPr>
            <a:spLocks noGrp="1"/>
          </p:cNvSpPr>
          <p:nvPr>
            <p:ph sz="quarter" idx="13"/>
          </p:nvPr>
        </p:nvSpPr>
        <p:spPr>
          <a:xfrm>
            <a:off x="514351" y="2063396"/>
            <a:ext cx="7796030" cy="3525844"/>
          </a:xfrm>
        </p:spPr>
        <p:txBody>
          <a:bodyPr>
            <a:normAutofit fontScale="92500" lnSpcReduction="10000"/>
          </a:bodyPr>
          <a:lstStyle/>
          <a:p>
            <a:r>
              <a:rPr lang="ja-JP" altLang="en-US" dirty="0"/>
              <a:t>「お話しください。いつ、そのようなことが起こるのでしょう。あなたの来られる時や世の終わりには、どんな前兆があるのでしょう。（マタイ</a:t>
            </a:r>
            <a:r>
              <a:rPr lang="en-US" altLang="ja-JP" dirty="0"/>
              <a:t>24:3</a:t>
            </a:r>
            <a:r>
              <a:rPr lang="ja-JP" altLang="en-US" dirty="0"/>
              <a:t>）」 </a:t>
            </a:r>
            <a:br>
              <a:rPr lang="ja-JP" altLang="en-US" dirty="0"/>
            </a:br>
            <a:r>
              <a:rPr lang="ja-JP" altLang="en-US" dirty="0"/>
              <a:t>「先生。それでは、これらのことは、いつ起こるのでしょう。これらのことが起こるときは、どんな前兆があるのでしょう。（ルカ</a:t>
            </a:r>
            <a:r>
              <a:rPr lang="en-US" altLang="ja-JP" dirty="0"/>
              <a:t>21:7</a:t>
            </a:r>
            <a:r>
              <a:rPr lang="ja-JP" altLang="en-US" dirty="0"/>
              <a:t>）」 </a:t>
            </a:r>
            <a:endParaRPr lang="en-US" altLang="ja-JP" dirty="0" smtClean="0"/>
          </a:p>
          <a:p>
            <a:pPr marL="800100" lvl="1" indent="-342900">
              <a:buFont typeface="+mj-lt"/>
              <a:buAutoNum type="arabicPeriod"/>
            </a:pPr>
            <a:r>
              <a:rPr lang="ja-JP" altLang="en-US" dirty="0" smtClean="0"/>
              <a:t>「</a:t>
            </a:r>
            <a:r>
              <a:rPr lang="ja-JP" altLang="en-US" dirty="0"/>
              <a:t>これらのことはいつ起こるのでしょう？」　－　</a:t>
            </a:r>
            <a:r>
              <a:rPr lang="ja-JP" altLang="en-US" dirty="0" smtClean="0"/>
              <a:t>弟子</a:t>
            </a:r>
            <a:r>
              <a:rPr lang="ja-JP" altLang="en-US" dirty="0"/>
              <a:t>たちが今見ている神殿が破壊される</a:t>
            </a:r>
            <a:r>
              <a:rPr lang="ja-JP" altLang="en-US" dirty="0" smtClean="0"/>
              <a:t>こと。</a:t>
            </a:r>
            <a:endParaRPr lang="ja-JP" altLang="en-US" dirty="0"/>
          </a:p>
          <a:p>
            <a:pPr marL="800100" lvl="1" indent="-342900">
              <a:buFont typeface="+mj-lt"/>
              <a:buAutoNum type="arabicPeriod"/>
            </a:pPr>
            <a:r>
              <a:rPr lang="ja-JP" altLang="en-US" dirty="0" smtClean="0"/>
              <a:t>「</a:t>
            </a:r>
            <a:r>
              <a:rPr lang="ja-JP" altLang="en-US" dirty="0"/>
              <a:t>あなたの来られる時はどんな前兆があるのでしょう。</a:t>
            </a:r>
            <a:r>
              <a:rPr lang="ja-JP" altLang="en-US" dirty="0" smtClean="0"/>
              <a:t>」－　主</a:t>
            </a:r>
            <a:r>
              <a:rPr lang="ja-JP" altLang="en-US" dirty="0"/>
              <a:t>が再臨されるときの</a:t>
            </a:r>
            <a:r>
              <a:rPr lang="ja-JP" altLang="en-US" dirty="0" smtClean="0"/>
              <a:t>前兆</a:t>
            </a:r>
            <a:endParaRPr lang="en-US" altLang="ja-JP" dirty="0" smtClean="0"/>
          </a:p>
          <a:p>
            <a:pPr marL="800100" lvl="1" indent="-342900">
              <a:buFont typeface="+mj-lt"/>
              <a:buAutoNum type="arabicPeriod"/>
            </a:pPr>
            <a:r>
              <a:rPr lang="ja-JP" altLang="en-US" dirty="0" smtClean="0"/>
              <a:t>「</a:t>
            </a:r>
            <a:r>
              <a:rPr lang="ja-JP" altLang="en-US" dirty="0"/>
              <a:t>世の終わりには、どんな前兆があるのでしょう。</a:t>
            </a:r>
            <a:r>
              <a:rPr lang="ja-JP" altLang="en-US" dirty="0" smtClean="0"/>
              <a:t>」－　この</a:t>
            </a:r>
            <a:r>
              <a:rPr lang="ja-JP" altLang="en-US" dirty="0"/>
              <a:t>時代の終わりに、どのようなしるしがある</a:t>
            </a:r>
            <a:r>
              <a:rPr lang="ja-JP" altLang="en-US" dirty="0" smtClean="0"/>
              <a:t>か。</a:t>
            </a:r>
            <a:endParaRPr kumimoji="1" lang="ja-JP" altLang="en-US" dirty="0"/>
          </a:p>
        </p:txBody>
      </p:sp>
    </p:spTree>
    <p:extLst>
      <p:ext uri="{BB962C8B-B14F-4D97-AF65-F5344CB8AC3E}">
        <p14:creationId xmlns:p14="http://schemas.microsoft.com/office/powerpoint/2010/main" val="270803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マタイ</a:t>
            </a:r>
            <a:r>
              <a:rPr lang="en-US" altLang="ja-JP" dirty="0" smtClean="0"/>
              <a:t>24</a:t>
            </a:r>
            <a:r>
              <a:rPr lang="ja-JP" altLang="en-US" dirty="0" smtClean="0"/>
              <a:t>章</a:t>
            </a:r>
            <a:r>
              <a:rPr lang="en-US" altLang="ja-JP" dirty="0" smtClean="0"/>
              <a:t>4‐6</a:t>
            </a:r>
            <a:r>
              <a:rPr lang="ja-JP" altLang="en-US" dirty="0" smtClean="0"/>
              <a:t>節</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前兆では</a:t>
            </a:r>
            <a:r>
              <a:rPr kumimoji="1" lang="ja-JP" altLang="en-US" u="sng" dirty="0" smtClean="0"/>
              <a:t>ない</a:t>
            </a:r>
            <a:r>
              <a:rPr kumimoji="1" lang="ja-JP" altLang="en-US" dirty="0" smtClean="0"/>
              <a:t>こと</a:t>
            </a:r>
            <a:endParaRPr kumimoji="1" lang="en-US" altLang="ja-JP" dirty="0" smtClean="0"/>
          </a:p>
          <a:p>
            <a:pPr lvl="1"/>
            <a:r>
              <a:rPr kumimoji="1" lang="ja-JP" altLang="en-US" dirty="0" smtClean="0"/>
              <a:t>偽キリスト</a:t>
            </a:r>
            <a:endParaRPr kumimoji="1" lang="en-US" altLang="ja-JP" dirty="0" smtClean="0"/>
          </a:p>
          <a:p>
            <a:pPr lvl="1"/>
            <a:r>
              <a:rPr lang="ja-JP" altLang="en-US" dirty="0"/>
              <a:t>戦争</a:t>
            </a:r>
            <a:r>
              <a:rPr lang="ja-JP" altLang="en-US" dirty="0" smtClean="0"/>
              <a:t>のうわさ</a:t>
            </a:r>
            <a:endParaRPr kumimoji="1" lang="ja-JP" altLang="en-US" dirty="0"/>
          </a:p>
        </p:txBody>
      </p:sp>
    </p:spTree>
    <p:extLst>
      <p:ext uri="{BB962C8B-B14F-4D97-AF65-F5344CB8AC3E}">
        <p14:creationId xmlns:p14="http://schemas.microsoft.com/office/powerpoint/2010/main" val="17740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マタイ</a:t>
            </a:r>
            <a:r>
              <a:rPr kumimoji="1" lang="en-US" altLang="ja-JP" dirty="0" smtClean="0"/>
              <a:t>24</a:t>
            </a:r>
            <a:r>
              <a:rPr kumimoji="1" lang="ja-JP" altLang="en-US" dirty="0" smtClean="0"/>
              <a:t>章</a:t>
            </a:r>
            <a:r>
              <a:rPr kumimoji="1" lang="en-US" altLang="ja-JP" dirty="0" smtClean="0"/>
              <a:t>7‐8</a:t>
            </a:r>
            <a:r>
              <a:rPr kumimoji="1" lang="ja-JP" altLang="en-US" dirty="0" smtClean="0"/>
              <a:t>節</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産みの苦しみ（陣痛の始まり）</a:t>
            </a:r>
            <a:endParaRPr lang="en-US" altLang="ja-JP" dirty="0" smtClean="0"/>
          </a:p>
          <a:p>
            <a:pPr lvl="1"/>
            <a:r>
              <a:rPr kumimoji="1" lang="ja-JP" altLang="en-US" dirty="0" smtClean="0"/>
              <a:t>「民族は民族に、国は国に対して敵対」全面的な紛争</a:t>
            </a:r>
            <a:endParaRPr kumimoji="1" lang="en-US" altLang="ja-JP" dirty="0" smtClean="0"/>
          </a:p>
          <a:p>
            <a:pPr lvl="2"/>
            <a:r>
              <a:rPr lang="ja-JP" altLang="en-US" dirty="0"/>
              <a:t>二</a:t>
            </a:r>
            <a:r>
              <a:rPr lang="ja-JP" altLang="en-US" dirty="0" smtClean="0"/>
              <a:t>つの世界大戦：第一次（</a:t>
            </a:r>
            <a:r>
              <a:rPr lang="en-US" altLang="ja-JP" dirty="0" smtClean="0"/>
              <a:t>1914-1918</a:t>
            </a:r>
            <a:r>
              <a:rPr lang="ja-JP" altLang="en-US" dirty="0" smtClean="0"/>
              <a:t>年）、第二次（</a:t>
            </a:r>
            <a:r>
              <a:rPr lang="en-US" altLang="ja-JP" dirty="0" smtClean="0"/>
              <a:t>1939-1945</a:t>
            </a:r>
            <a:r>
              <a:rPr lang="ja-JP" altLang="en-US" dirty="0" smtClean="0"/>
              <a:t>年）</a:t>
            </a:r>
            <a:endParaRPr lang="en-US" altLang="ja-JP" dirty="0"/>
          </a:p>
          <a:p>
            <a:pPr lvl="2"/>
            <a:r>
              <a:rPr kumimoji="1" lang="ja-JP" altLang="en-US" dirty="0" smtClean="0"/>
              <a:t>ユダヤ民族の帰還（</a:t>
            </a:r>
            <a:r>
              <a:rPr kumimoji="1" lang="en-US" altLang="ja-JP" dirty="0" smtClean="0"/>
              <a:t>1917</a:t>
            </a:r>
            <a:r>
              <a:rPr kumimoji="1" lang="ja-JP" altLang="en-US" dirty="0" smtClean="0"/>
              <a:t>年バルフォア宣言、</a:t>
            </a:r>
            <a:r>
              <a:rPr kumimoji="1" lang="en-US" altLang="ja-JP" dirty="0" smtClean="0"/>
              <a:t>1948</a:t>
            </a:r>
            <a:r>
              <a:rPr kumimoji="1" lang="ja-JP" altLang="en-US" dirty="0" smtClean="0"/>
              <a:t>年イスラエル建国）</a:t>
            </a:r>
            <a:endParaRPr kumimoji="1" lang="en-US" altLang="ja-JP" dirty="0" smtClean="0"/>
          </a:p>
          <a:p>
            <a:pPr lvl="2"/>
            <a:r>
              <a:rPr lang="ja-JP" altLang="en-US" dirty="0" smtClean="0"/>
              <a:t>第三次世界大戦の兆し</a:t>
            </a:r>
            <a:endParaRPr kumimoji="1" lang="ja-JP" altLang="en-US" dirty="0"/>
          </a:p>
        </p:txBody>
      </p:sp>
    </p:spTree>
    <p:extLst>
      <p:ext uri="{BB962C8B-B14F-4D97-AF65-F5344CB8AC3E}">
        <p14:creationId xmlns:p14="http://schemas.microsoft.com/office/powerpoint/2010/main" val="257711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「第三次世界大戦の断片は</a:t>
            </a:r>
            <a:r>
              <a:rPr lang="en-US" altLang="ja-JP" dirty="0" smtClean="0"/>
              <a:t/>
            </a:r>
            <a:br>
              <a:rPr lang="en-US" altLang="ja-JP" dirty="0" smtClean="0"/>
            </a:br>
            <a:r>
              <a:rPr lang="ja-JP" altLang="en-US" dirty="0" smtClean="0"/>
              <a:t>既に始まった」</a:t>
            </a:r>
            <a:r>
              <a:rPr lang="en-US" altLang="ja-JP" baseline="30000" dirty="0" smtClean="0"/>
              <a:t>1</a:t>
            </a:r>
            <a:endParaRPr kumimoji="1" lang="ja-JP" altLang="en-US" baseline="30000" dirty="0"/>
          </a:p>
        </p:txBody>
      </p:sp>
      <p:sp>
        <p:nvSpPr>
          <p:cNvPr id="3" name="コンテンツ プレースホルダー 2"/>
          <p:cNvSpPr>
            <a:spLocks noGrp="1"/>
          </p:cNvSpPr>
          <p:nvPr>
            <p:ph sz="quarter" idx="13"/>
          </p:nvPr>
        </p:nvSpPr>
        <p:spPr>
          <a:xfrm>
            <a:off x="514351" y="2063396"/>
            <a:ext cx="4849737" cy="3453836"/>
          </a:xfrm>
        </p:spPr>
        <p:txBody>
          <a:bodyPr>
            <a:normAutofit/>
          </a:bodyPr>
          <a:lstStyle/>
          <a:p>
            <a:r>
              <a:rPr kumimoji="1" lang="ja-JP" altLang="en-US" dirty="0" smtClean="0"/>
              <a:t>ローマ法王（</a:t>
            </a:r>
            <a:r>
              <a:rPr kumimoji="1" lang="en-US" altLang="ja-JP" dirty="0" smtClean="0"/>
              <a:t>2015</a:t>
            </a:r>
            <a:r>
              <a:rPr kumimoji="1" lang="ja-JP" altLang="en-US" dirty="0" smtClean="0"/>
              <a:t>年</a:t>
            </a:r>
            <a:r>
              <a:rPr kumimoji="1" lang="en-US" altLang="ja-JP" dirty="0" smtClean="0"/>
              <a:t>9</a:t>
            </a:r>
            <a:r>
              <a:rPr kumimoji="1" lang="ja-JP" altLang="en-US" dirty="0" smtClean="0"/>
              <a:t>月、</a:t>
            </a:r>
            <a:r>
              <a:rPr kumimoji="1" lang="en-US" altLang="ja-JP" dirty="0" smtClean="0"/>
              <a:t>11</a:t>
            </a:r>
            <a:r>
              <a:rPr kumimoji="1" lang="ja-JP" altLang="en-US" dirty="0" smtClean="0"/>
              <a:t>月</a:t>
            </a:r>
            <a:r>
              <a:rPr kumimoji="1" lang="en-US" altLang="ja-JP" dirty="0" smtClean="0"/>
              <a:t>14</a:t>
            </a:r>
            <a:r>
              <a:rPr kumimoji="1" lang="ja-JP" altLang="en-US" dirty="0" smtClean="0"/>
              <a:t>日）</a:t>
            </a:r>
            <a:endParaRPr kumimoji="1" lang="en-US" altLang="ja-JP" dirty="0" smtClean="0"/>
          </a:p>
          <a:p>
            <a:pPr lvl="1"/>
            <a:r>
              <a:rPr lang="ja-JP" altLang="en-US" dirty="0" smtClean="0"/>
              <a:t>イスラム国による殺戮をうけて</a:t>
            </a:r>
            <a:endParaRPr lang="en-US" altLang="ja-JP" dirty="0" smtClean="0"/>
          </a:p>
          <a:p>
            <a:r>
              <a:rPr kumimoji="1" lang="ja-JP" altLang="en-US" dirty="0" smtClean="0"/>
              <a:t>イスラム思想の専門家</a:t>
            </a:r>
            <a:endParaRPr kumimoji="1" lang="en-US" altLang="ja-JP" dirty="0" smtClean="0"/>
          </a:p>
          <a:p>
            <a:pPr lvl="1"/>
            <a:r>
              <a:rPr lang="ja-JP" altLang="en-US" dirty="0" smtClean="0"/>
              <a:t>「イスラム</a:t>
            </a:r>
            <a:r>
              <a:rPr lang="ja-JP" altLang="en-US" dirty="0"/>
              <a:t>国との戦いは、過去二回の世界大戦とは概念も具体的あり方も異なるだけで、世界全体がなんらかの意味でその戦争に巻き込まれるという意味では、第三次世界大戦と呼びうるのかもしれません</a:t>
            </a:r>
            <a:r>
              <a:rPr lang="ja-JP" altLang="en-US" dirty="0" smtClean="0"/>
              <a:t>。」</a:t>
            </a:r>
            <a:r>
              <a:rPr lang="ja-JP" altLang="en-US" sz="900" baseline="30000" dirty="0"/>
              <a:t>２</a:t>
            </a:r>
            <a:endParaRPr kumimoji="1" lang="en-US" altLang="ja-JP" sz="900" baseline="30000" dirty="0" smtClean="0"/>
          </a:p>
          <a:p>
            <a:pPr lvl="1"/>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303775"/>
            <a:ext cx="3412312" cy="2141619"/>
          </a:xfrm>
          <a:prstGeom prst="rect">
            <a:avLst/>
          </a:prstGeom>
        </p:spPr>
      </p:pic>
    </p:spTree>
    <p:extLst>
      <p:ext uri="{BB962C8B-B14F-4D97-AF65-F5344CB8AC3E}">
        <p14:creationId xmlns:p14="http://schemas.microsoft.com/office/powerpoint/2010/main" val="353562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マタイ</a:t>
            </a:r>
            <a:r>
              <a:rPr lang="en-US" altLang="ja-JP" dirty="0"/>
              <a:t>24</a:t>
            </a:r>
            <a:r>
              <a:rPr lang="ja-JP" altLang="en-US" dirty="0"/>
              <a:t>章</a:t>
            </a:r>
            <a:r>
              <a:rPr lang="en-US" altLang="ja-JP" dirty="0"/>
              <a:t>7‐8</a:t>
            </a:r>
            <a:r>
              <a:rPr lang="ja-JP" altLang="en-US" dirty="0"/>
              <a:t>節</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「ききん」</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746882"/>
            <a:ext cx="2886413" cy="1944216"/>
          </a:xfrm>
          <a:prstGeom prst="rect">
            <a:avLst/>
          </a:prstGeom>
        </p:spPr>
      </p:pic>
    </p:spTree>
    <p:extLst>
      <p:ext uri="{BB962C8B-B14F-4D97-AF65-F5344CB8AC3E}">
        <p14:creationId xmlns:p14="http://schemas.microsoft.com/office/powerpoint/2010/main" val="28586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マタイ</a:t>
            </a:r>
            <a:r>
              <a:rPr lang="en-US" altLang="ja-JP" dirty="0"/>
              <a:t>24</a:t>
            </a:r>
            <a:r>
              <a:rPr lang="ja-JP" altLang="en-US" dirty="0"/>
              <a:t>章</a:t>
            </a:r>
            <a:r>
              <a:rPr lang="en-US" altLang="ja-JP" dirty="0"/>
              <a:t>7‐8</a:t>
            </a:r>
            <a:r>
              <a:rPr lang="ja-JP" altLang="en-US" dirty="0" smtClean="0"/>
              <a:t>節 「地震」</a:t>
            </a:r>
            <a:endParaRPr kumimoji="1" lang="ja-JP" altLang="en-US" dirty="0"/>
          </a:p>
        </p:txBody>
      </p:sp>
      <p:pic>
        <p:nvPicPr>
          <p:cNvPr id="4" name="コンテンツ プレースホルダー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7100" y="1916832"/>
            <a:ext cx="7529849" cy="4463950"/>
          </a:xfrm>
        </p:spPr>
      </p:pic>
    </p:spTree>
    <p:extLst>
      <p:ext uri="{BB962C8B-B14F-4D97-AF65-F5344CB8AC3E}">
        <p14:creationId xmlns:p14="http://schemas.microsoft.com/office/powerpoint/2010/main" val="426403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マタイ</a:t>
            </a:r>
            <a:r>
              <a:rPr lang="en-US" altLang="ja-JP" dirty="0"/>
              <a:t>24</a:t>
            </a:r>
            <a:r>
              <a:rPr lang="ja-JP" altLang="en-US" dirty="0" smtClean="0"/>
              <a:t>章</a:t>
            </a:r>
            <a:r>
              <a:rPr lang="en-US" altLang="ja-JP" dirty="0" smtClean="0"/>
              <a:t>9‐14</a:t>
            </a:r>
            <a:r>
              <a:rPr lang="ja-JP" altLang="en-US" dirty="0" smtClean="0"/>
              <a:t>節</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キリスト者への迫害</a:t>
            </a:r>
            <a:endParaRPr lang="en-US" altLang="ja-JP" dirty="0" smtClean="0"/>
          </a:p>
          <a:p>
            <a:pPr lvl="1"/>
            <a:r>
              <a:rPr lang="ja-JP" altLang="en-US" dirty="0" smtClean="0"/>
              <a:t>不法がはびこり、偽預言者が起こり、愛が冷える時代</a:t>
            </a:r>
            <a:endParaRPr lang="en-US" altLang="ja-JP" dirty="0" smtClean="0"/>
          </a:p>
          <a:p>
            <a:r>
              <a:rPr kumimoji="1" lang="ja-JP" altLang="en-US" dirty="0"/>
              <a:t>世界</a:t>
            </a:r>
            <a:r>
              <a:rPr kumimoji="1" lang="ja-JP" altLang="en-US" dirty="0" smtClean="0"/>
              <a:t>への福音</a:t>
            </a:r>
            <a:r>
              <a:rPr kumimoji="1" lang="ja-JP" altLang="en-US" dirty="0"/>
              <a:t>宣教</a:t>
            </a:r>
          </a:p>
        </p:txBody>
      </p:sp>
    </p:spTree>
    <p:extLst>
      <p:ext uri="{BB962C8B-B14F-4D97-AF65-F5344CB8AC3E}">
        <p14:creationId xmlns:p14="http://schemas.microsoft.com/office/powerpoint/2010/main" val="2854224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テーマ">
  <a:themeElements>
    <a:clrScheme name="Office テーマ 2">
      <a:dk1>
        <a:srgbClr val="333333"/>
      </a:dk1>
      <a:lt1>
        <a:srgbClr val="FFFFFF"/>
      </a:lt1>
      <a:dk2>
        <a:srgbClr val="0000CC"/>
      </a:dk2>
      <a:lt2>
        <a:srgbClr val="FFFFFF"/>
      </a:lt2>
      <a:accent1>
        <a:srgbClr val="79B8F2"/>
      </a:accent1>
      <a:accent2>
        <a:srgbClr val="CFAAF2"/>
      </a:accent2>
      <a:accent3>
        <a:srgbClr val="AAAAE2"/>
      </a:accent3>
      <a:accent4>
        <a:srgbClr val="DADADA"/>
      </a:accent4>
      <a:accent5>
        <a:srgbClr val="BED8F7"/>
      </a:accent5>
      <a:accent6>
        <a:srgbClr val="BB9ADB"/>
      </a:accent6>
      <a:hlink>
        <a:srgbClr val="BFBFFF"/>
      </a:hlink>
      <a:folHlink>
        <a:srgbClr val="DEC8D8"/>
      </a:folHlink>
    </a:clrScheme>
    <a:fontScheme name="Office テーマ">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テーマ 1">
        <a:dk1>
          <a:srgbClr val="333333"/>
        </a:dk1>
        <a:lt1>
          <a:srgbClr val="FFFFFF"/>
        </a:lt1>
        <a:dk2>
          <a:srgbClr val="0000CC"/>
        </a:dk2>
        <a:lt2>
          <a:srgbClr val="FFFFFF"/>
        </a:lt2>
        <a:accent1>
          <a:srgbClr val="8787FF"/>
        </a:accent1>
        <a:accent2>
          <a:srgbClr val="A1A1FF"/>
        </a:accent2>
        <a:accent3>
          <a:srgbClr val="AAAAE2"/>
        </a:accent3>
        <a:accent4>
          <a:srgbClr val="DADADA"/>
        </a:accent4>
        <a:accent5>
          <a:srgbClr val="C3C3FF"/>
        </a:accent5>
        <a:accent6>
          <a:srgbClr val="9191E7"/>
        </a:accent6>
        <a:hlink>
          <a:srgbClr val="BABAFF"/>
        </a:hlink>
        <a:folHlink>
          <a:srgbClr val="C9C9FF"/>
        </a:folHlink>
      </a:clrScheme>
      <a:clrMap bg1="dk2" tx1="lt1" bg2="dk1" tx2="lt2" accent1="accent1" accent2="accent2" accent3="accent3" accent4="accent4" accent5="accent5" accent6="accent6" hlink="hlink" folHlink="folHlink"/>
    </a:extraClrScheme>
    <a:extraClrScheme>
      <a:clrScheme name="Office テーマ 2">
        <a:dk1>
          <a:srgbClr val="333333"/>
        </a:dk1>
        <a:lt1>
          <a:srgbClr val="FFFFFF"/>
        </a:lt1>
        <a:dk2>
          <a:srgbClr val="0000CC"/>
        </a:dk2>
        <a:lt2>
          <a:srgbClr val="FFFFFF"/>
        </a:lt2>
        <a:accent1>
          <a:srgbClr val="79B8F2"/>
        </a:accent1>
        <a:accent2>
          <a:srgbClr val="CFAAF2"/>
        </a:accent2>
        <a:accent3>
          <a:srgbClr val="AAAAE2"/>
        </a:accent3>
        <a:accent4>
          <a:srgbClr val="DADADA"/>
        </a:accent4>
        <a:accent5>
          <a:srgbClr val="BED8F7"/>
        </a:accent5>
        <a:accent6>
          <a:srgbClr val="BB9ADB"/>
        </a:accent6>
        <a:hlink>
          <a:srgbClr val="BFBFFF"/>
        </a:hlink>
        <a:folHlink>
          <a:srgbClr val="DEC8D8"/>
        </a:folHlink>
      </a:clrScheme>
      <a:clrMap bg1="dk2" tx1="lt1" bg2="dk1" tx2="lt2" accent1="accent1" accent2="accent2" accent3="accent3" accent4="accent4" accent5="accent5" accent6="accent6" hlink="hlink" folHlink="folHlink"/>
    </a:extraClrScheme>
    <a:extraClrScheme>
      <a:clrScheme name="Office テーマ 3">
        <a:dk1>
          <a:srgbClr val="333333"/>
        </a:dk1>
        <a:lt1>
          <a:srgbClr val="FFFFFF"/>
        </a:lt1>
        <a:dk2>
          <a:srgbClr val="0000CC"/>
        </a:dk2>
        <a:lt2>
          <a:srgbClr val="FFFFFF"/>
        </a:lt2>
        <a:accent1>
          <a:srgbClr val="D6D18B"/>
        </a:accent1>
        <a:accent2>
          <a:srgbClr val="B2B2FF"/>
        </a:accent2>
        <a:accent3>
          <a:srgbClr val="AAAAE2"/>
        </a:accent3>
        <a:accent4>
          <a:srgbClr val="DADADA"/>
        </a:accent4>
        <a:accent5>
          <a:srgbClr val="E8E5C4"/>
        </a:accent5>
        <a:accent6>
          <a:srgbClr val="A1A1E7"/>
        </a:accent6>
        <a:hlink>
          <a:srgbClr val="B8CC8F"/>
        </a:hlink>
        <a:folHlink>
          <a:srgbClr val="E6CAAC"/>
        </a:folHlink>
      </a:clrScheme>
      <a:clrMap bg1="dk2" tx1="lt1" bg2="dk1" tx2="lt2" accent1="accent1" accent2="accent2" accent3="accent3" accent4="accent4" accent5="accent5" accent6="accent6" hlink="hlink" folHlink="folHlink"/>
    </a:extraClrScheme>
    <a:extraClrScheme>
      <a:clrScheme name="Office テーマ 4">
        <a:dk1>
          <a:srgbClr val="333333"/>
        </a:dk1>
        <a:lt1>
          <a:srgbClr val="FFFFFF"/>
        </a:lt1>
        <a:dk2>
          <a:srgbClr val="0000CC"/>
        </a:dk2>
        <a:lt2>
          <a:srgbClr val="FFFFFF"/>
        </a:lt2>
        <a:accent1>
          <a:srgbClr val="D9C282"/>
        </a:accent1>
        <a:accent2>
          <a:srgbClr val="93CC85"/>
        </a:accent2>
        <a:accent3>
          <a:srgbClr val="AAAAE2"/>
        </a:accent3>
        <a:accent4>
          <a:srgbClr val="DADADA"/>
        </a:accent4>
        <a:accent5>
          <a:srgbClr val="E9DDC1"/>
        </a:accent5>
        <a:accent6>
          <a:srgbClr val="85B978"/>
        </a:accent6>
        <a:hlink>
          <a:srgbClr val="DEC8CA"/>
        </a:hlink>
        <a:folHlink>
          <a:srgbClr val="BABAFF"/>
        </a:folHlink>
      </a:clrScheme>
      <a:clrMap bg1="dk2" tx1="lt1" bg2="dk1" tx2="lt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CCCCCC"/>
        </a:lt2>
        <a:accent1>
          <a:srgbClr val="8787FF"/>
        </a:accent1>
        <a:accent2>
          <a:srgbClr val="A1A1FF"/>
        </a:accent2>
        <a:accent3>
          <a:srgbClr val="FFFFFF"/>
        </a:accent3>
        <a:accent4>
          <a:srgbClr val="000000"/>
        </a:accent4>
        <a:accent5>
          <a:srgbClr val="C3C3FF"/>
        </a:accent5>
        <a:accent6>
          <a:srgbClr val="9191E7"/>
        </a:accent6>
        <a:hlink>
          <a:srgbClr val="BABAFF"/>
        </a:hlink>
        <a:folHlink>
          <a:srgbClr val="C9C9FF"/>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CCCCCC"/>
        </a:lt2>
        <a:accent1>
          <a:srgbClr val="79B8F2"/>
        </a:accent1>
        <a:accent2>
          <a:srgbClr val="CFAAF2"/>
        </a:accent2>
        <a:accent3>
          <a:srgbClr val="FFFFFF"/>
        </a:accent3>
        <a:accent4>
          <a:srgbClr val="000000"/>
        </a:accent4>
        <a:accent5>
          <a:srgbClr val="BED8F7"/>
        </a:accent5>
        <a:accent6>
          <a:srgbClr val="BB9ADB"/>
        </a:accent6>
        <a:hlink>
          <a:srgbClr val="BFBFFF"/>
        </a:hlink>
        <a:folHlink>
          <a:srgbClr val="DEC8D8"/>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CCCCCC"/>
        </a:lt2>
        <a:accent1>
          <a:srgbClr val="D6D18B"/>
        </a:accent1>
        <a:accent2>
          <a:srgbClr val="B2B2FF"/>
        </a:accent2>
        <a:accent3>
          <a:srgbClr val="FFFFFF"/>
        </a:accent3>
        <a:accent4>
          <a:srgbClr val="000000"/>
        </a:accent4>
        <a:accent5>
          <a:srgbClr val="E8E5C4"/>
        </a:accent5>
        <a:accent6>
          <a:srgbClr val="A1A1E7"/>
        </a:accent6>
        <a:hlink>
          <a:srgbClr val="B8CC8F"/>
        </a:hlink>
        <a:folHlink>
          <a:srgbClr val="E6CAAC"/>
        </a:folHlink>
      </a:clrScheme>
      <a:clrMap bg1="lt1" tx1="dk1" bg2="lt2" tx2="dk2" accent1="accent1" accent2="accent2" accent3="accent3" accent4="accent4" accent5="accent5" accent6="accent6" hlink="hlink" folHlink="folHlink"/>
    </a:extraClrScheme>
    <a:extraClrScheme>
      <a:clrScheme name="Office テーマ 8">
        <a:dk1>
          <a:srgbClr val="000000"/>
        </a:dk1>
        <a:lt1>
          <a:srgbClr val="FFFFFF"/>
        </a:lt1>
        <a:dk2>
          <a:srgbClr val="000000"/>
        </a:dk2>
        <a:lt2>
          <a:srgbClr val="CCCCCC"/>
        </a:lt2>
        <a:accent1>
          <a:srgbClr val="D9C282"/>
        </a:accent1>
        <a:accent2>
          <a:srgbClr val="93CC85"/>
        </a:accent2>
        <a:accent3>
          <a:srgbClr val="FFFFFF"/>
        </a:accent3>
        <a:accent4>
          <a:srgbClr val="000000"/>
        </a:accent4>
        <a:accent5>
          <a:srgbClr val="E9DDC1"/>
        </a:accent5>
        <a:accent6>
          <a:srgbClr val="85B978"/>
        </a:accent6>
        <a:hlink>
          <a:srgbClr val="DEC8CA"/>
        </a:hlink>
        <a:folHlink>
          <a:srgbClr val="BABA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0000CC"/>
      </a:dk2>
      <a:lt2>
        <a:srgbClr val="FFFFFF"/>
      </a:lt2>
      <a:accent1>
        <a:srgbClr val="79B8F2"/>
      </a:accent1>
      <a:accent2>
        <a:srgbClr val="CFAAF2"/>
      </a:accent2>
      <a:accent3>
        <a:srgbClr val="AAAAE2"/>
      </a:accent3>
      <a:accent4>
        <a:srgbClr val="DADADA"/>
      </a:accent4>
      <a:accent5>
        <a:srgbClr val="BED8F7"/>
      </a:accent5>
      <a:accent6>
        <a:srgbClr val="BB9ADB"/>
      </a:accent6>
      <a:hlink>
        <a:srgbClr val="BFBFFF"/>
      </a:hlink>
      <a:folHlink>
        <a:srgbClr val="DEC8D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333333"/>
        </a:dk1>
        <a:lt1>
          <a:srgbClr val="FFFFFF"/>
        </a:lt1>
        <a:dk2>
          <a:srgbClr val="0000CC"/>
        </a:dk2>
        <a:lt2>
          <a:srgbClr val="FFFFFF"/>
        </a:lt2>
        <a:accent1>
          <a:srgbClr val="8787FF"/>
        </a:accent1>
        <a:accent2>
          <a:srgbClr val="A1A1FF"/>
        </a:accent2>
        <a:accent3>
          <a:srgbClr val="AAAAE2"/>
        </a:accent3>
        <a:accent4>
          <a:srgbClr val="DADADA"/>
        </a:accent4>
        <a:accent5>
          <a:srgbClr val="C3C3FF"/>
        </a:accent5>
        <a:accent6>
          <a:srgbClr val="9191E7"/>
        </a:accent6>
        <a:hlink>
          <a:srgbClr val="BABAFF"/>
        </a:hlink>
        <a:folHlink>
          <a:srgbClr val="C9C9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00CC"/>
        </a:dk2>
        <a:lt2>
          <a:srgbClr val="FFFFFF"/>
        </a:lt2>
        <a:accent1>
          <a:srgbClr val="79B8F2"/>
        </a:accent1>
        <a:accent2>
          <a:srgbClr val="CFAAF2"/>
        </a:accent2>
        <a:accent3>
          <a:srgbClr val="AAAAE2"/>
        </a:accent3>
        <a:accent4>
          <a:srgbClr val="DADADA"/>
        </a:accent4>
        <a:accent5>
          <a:srgbClr val="BED8F7"/>
        </a:accent5>
        <a:accent6>
          <a:srgbClr val="BB9ADB"/>
        </a:accent6>
        <a:hlink>
          <a:srgbClr val="BFBFFF"/>
        </a:hlink>
        <a:folHlink>
          <a:srgbClr val="DEC8D8"/>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00CC"/>
        </a:dk2>
        <a:lt2>
          <a:srgbClr val="FFFFFF"/>
        </a:lt2>
        <a:accent1>
          <a:srgbClr val="D6D18B"/>
        </a:accent1>
        <a:accent2>
          <a:srgbClr val="B2B2FF"/>
        </a:accent2>
        <a:accent3>
          <a:srgbClr val="AAAAE2"/>
        </a:accent3>
        <a:accent4>
          <a:srgbClr val="DADADA"/>
        </a:accent4>
        <a:accent5>
          <a:srgbClr val="E8E5C4"/>
        </a:accent5>
        <a:accent6>
          <a:srgbClr val="A1A1E7"/>
        </a:accent6>
        <a:hlink>
          <a:srgbClr val="B8CC8F"/>
        </a:hlink>
        <a:folHlink>
          <a:srgbClr val="E6CAAC"/>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00CC"/>
        </a:dk2>
        <a:lt2>
          <a:srgbClr val="FFFFFF"/>
        </a:lt2>
        <a:accent1>
          <a:srgbClr val="D9C282"/>
        </a:accent1>
        <a:accent2>
          <a:srgbClr val="93CC85"/>
        </a:accent2>
        <a:accent3>
          <a:srgbClr val="AAAAE2"/>
        </a:accent3>
        <a:accent4>
          <a:srgbClr val="DADADA"/>
        </a:accent4>
        <a:accent5>
          <a:srgbClr val="E9DDC1"/>
        </a:accent5>
        <a:accent6>
          <a:srgbClr val="85B978"/>
        </a:accent6>
        <a:hlink>
          <a:srgbClr val="DEC8CA"/>
        </a:hlink>
        <a:folHlink>
          <a:srgbClr val="BABA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787FF"/>
        </a:accent1>
        <a:accent2>
          <a:srgbClr val="A1A1FF"/>
        </a:accent2>
        <a:accent3>
          <a:srgbClr val="FFFFFF"/>
        </a:accent3>
        <a:accent4>
          <a:srgbClr val="000000"/>
        </a:accent4>
        <a:accent5>
          <a:srgbClr val="C3C3FF"/>
        </a:accent5>
        <a:accent6>
          <a:srgbClr val="9191E7"/>
        </a:accent6>
        <a:hlink>
          <a:srgbClr val="BABAFF"/>
        </a:hlink>
        <a:folHlink>
          <a:srgbClr val="C9C9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79B8F2"/>
        </a:accent1>
        <a:accent2>
          <a:srgbClr val="CFAAF2"/>
        </a:accent2>
        <a:accent3>
          <a:srgbClr val="FFFFFF"/>
        </a:accent3>
        <a:accent4>
          <a:srgbClr val="000000"/>
        </a:accent4>
        <a:accent5>
          <a:srgbClr val="BED8F7"/>
        </a:accent5>
        <a:accent6>
          <a:srgbClr val="BB9ADB"/>
        </a:accent6>
        <a:hlink>
          <a:srgbClr val="BFBFFF"/>
        </a:hlink>
        <a:folHlink>
          <a:srgbClr val="DEC8D8"/>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D6D18B"/>
        </a:accent1>
        <a:accent2>
          <a:srgbClr val="B2B2FF"/>
        </a:accent2>
        <a:accent3>
          <a:srgbClr val="FFFFFF"/>
        </a:accent3>
        <a:accent4>
          <a:srgbClr val="000000"/>
        </a:accent4>
        <a:accent5>
          <a:srgbClr val="E8E5C4"/>
        </a:accent5>
        <a:accent6>
          <a:srgbClr val="A1A1E7"/>
        </a:accent6>
        <a:hlink>
          <a:srgbClr val="B8CC8F"/>
        </a:hlink>
        <a:folHlink>
          <a:srgbClr val="E6CAAC"/>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D9C282"/>
        </a:accent1>
        <a:accent2>
          <a:srgbClr val="93CC85"/>
        </a:accent2>
        <a:accent3>
          <a:srgbClr val="FFFFFF"/>
        </a:accent3>
        <a:accent4>
          <a:srgbClr val="000000"/>
        </a:accent4>
        <a:accent5>
          <a:srgbClr val="E9DDC1"/>
        </a:accent5>
        <a:accent6>
          <a:srgbClr val="85B978"/>
        </a:accent6>
        <a:hlink>
          <a:srgbClr val="DEC8CA"/>
        </a:hlink>
        <a:folHlink>
          <a:srgbClr val="BABA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ind_3883_slide</Template>
  <TotalTime>505</TotalTime>
  <Words>1210</Words>
  <Application>Microsoft Office PowerPoint</Application>
  <PresentationFormat>画面に合わせる (4:3)</PresentationFormat>
  <Paragraphs>92</Paragraphs>
  <Slides>25</Slides>
  <Notes>2</Notes>
  <HiddenSlides>0</HiddenSlides>
  <MMClips>1</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25</vt:i4>
      </vt:variant>
    </vt:vector>
  </HeadingPairs>
  <TitlesOfParts>
    <vt:vector size="32" baseType="lpstr">
      <vt:lpstr>ＭＳ Ｐゴシック</vt:lpstr>
      <vt:lpstr>新細明體</vt:lpstr>
      <vt:lpstr>Arial</vt:lpstr>
      <vt:lpstr>Impact</vt:lpstr>
      <vt:lpstr>Office テーマ</vt:lpstr>
      <vt:lpstr>1_Default Design</vt:lpstr>
      <vt:lpstr>メイン イベント</vt:lpstr>
      <vt:lpstr>2016年新年礼拝</vt:lpstr>
      <vt:lpstr>マタイ24章1‐3節</vt:lpstr>
      <vt:lpstr>マタイ24章1‐3節</vt:lpstr>
      <vt:lpstr>マタイ24章4‐6節</vt:lpstr>
      <vt:lpstr>マタイ24章7‐8節</vt:lpstr>
      <vt:lpstr>「第三次世界大戦の断片は 既に始まった」1</vt:lpstr>
      <vt:lpstr>マタイ24章7‐8節</vt:lpstr>
      <vt:lpstr>マタイ24章7‐8節 「地震」</vt:lpstr>
      <vt:lpstr>マタイ24章9‐14節</vt:lpstr>
      <vt:lpstr>キリスト者への迫害</vt:lpstr>
      <vt:lpstr>世界宣教</vt:lpstr>
      <vt:lpstr>マタイ24章15‐21節</vt:lpstr>
      <vt:lpstr>ダニエルの「第七十週」</vt:lpstr>
      <vt:lpstr>ダニエルの「第七十週」</vt:lpstr>
      <vt:lpstr>神殿の丘の地位</vt:lpstr>
      <vt:lpstr>神殿の丘の地位</vt:lpstr>
      <vt:lpstr>神殿再建財団 (The Temple institute)</vt:lpstr>
      <vt:lpstr>第三神殿建設の動き</vt:lpstr>
      <vt:lpstr>今のパレスチナ・イスラエル紛争</vt:lpstr>
      <vt:lpstr>将来の姿</vt:lpstr>
      <vt:lpstr>反キリストによる契約</vt:lpstr>
      <vt:lpstr>マタイ24章22‐28節</vt:lpstr>
      <vt:lpstr>マタイ24章29－31節</vt:lpstr>
      <vt:lpstr>マタイ24章32-35節</vt:lpstr>
      <vt:lpstr>御国の福音、信仰の忍耐</vt:lpstr>
    </vt:vector>
  </TitlesOfParts>
  <Company>Indezine.com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明石清正</dc:creator>
  <cp:lastModifiedBy>明石清正</cp:lastModifiedBy>
  <cp:revision>33</cp:revision>
  <dcterms:created xsi:type="dcterms:W3CDTF">2015-12-30T03:30:53Z</dcterms:created>
  <dcterms:modified xsi:type="dcterms:W3CDTF">2016-01-03T11:54:13Z</dcterms:modified>
</cp:coreProperties>
</file>